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59" r:id="rId6"/>
    <p:sldId id="261" r:id="rId7"/>
    <p:sldId id="263" r:id="rId8"/>
    <p:sldId id="262" r:id="rId9"/>
    <p:sldId id="268" r:id="rId10"/>
    <p:sldId id="264" r:id="rId11"/>
    <p:sldId id="265" r:id="rId12"/>
    <p:sldId id="266" r:id="rId13"/>
    <p:sldId id="269" r:id="rId14"/>
    <p:sldId id="270"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21.04.2020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21.04.2020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21.04.2020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21.04.2020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21.04.2020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21.04.2020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21.04.2020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21.04.2020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21.04.2020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21.04.2020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file:///G:\01_svyashchennaya_voyna.mp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G:\08_v_zemlyanke.mp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G:\07_temnaya_nochb.mp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audio" Target="file:///G:\11_smuglyanka.mp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file:///D:\ARHIVE\&#1044;&#1086;&#1082;&#1091;&#1084;&#1077;&#1085;&#1090;&#1099;%20&#1057;&#1074;&#1077;&#1090;&#1080;&#1082;&#1072;\&#1082;&#1072;&#1088;&#1090;&#1080;&#1085;&#1082;&#1080;\Shostakovich-7-simfoniya-Epizod-nashestviya(muzbaron.com).mp3" TargetMode="Externa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32656"/>
            <a:ext cx="7772400" cy="2088231"/>
          </a:xfrm>
        </p:spPr>
        <p:txBody>
          <a:bodyPr>
            <a:normAutofit/>
          </a:bodyPr>
          <a:lstStyle/>
          <a:p>
            <a:r>
              <a:rPr lang="ru-RU" sz="4000" dirty="0" smtClean="0"/>
              <a:t>Образ Великой Отечественной войны в музыке русских композиторов</a:t>
            </a:r>
            <a:endParaRPr lang="ru-RU" sz="4000" dirty="0"/>
          </a:p>
        </p:txBody>
      </p:sp>
      <p:sp>
        <p:nvSpPr>
          <p:cNvPr id="3" name="Подзаголовок 2"/>
          <p:cNvSpPr>
            <a:spLocks noGrp="1"/>
          </p:cNvSpPr>
          <p:nvPr>
            <p:ph type="subTitle" idx="1"/>
          </p:nvPr>
        </p:nvSpPr>
        <p:spPr>
          <a:xfrm>
            <a:off x="2627784" y="5013176"/>
            <a:ext cx="6326970" cy="1752600"/>
          </a:xfrm>
        </p:spPr>
        <p:txBody>
          <a:bodyPr>
            <a:normAutofit/>
          </a:bodyPr>
          <a:lstStyle/>
          <a:p>
            <a:endParaRPr lang="ru-RU" dirty="0"/>
          </a:p>
        </p:txBody>
      </p:sp>
    </p:spTree>
    <p:extLst>
      <p:ext uri="{BB962C8B-B14F-4D97-AF65-F5344CB8AC3E}">
        <p14:creationId xmlns:p14="http://schemas.microsoft.com/office/powerpoint/2010/main" val="2398309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«Землянка» </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8194" name="Picture 2" descr="http://www.studia-vasin.ru/media/k2/items/cache/ce43e0138300eb98aad587492745826b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11568"/>
            <a:ext cx="3386399" cy="44287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kino-teatr.ru/acter/album/26247/5929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581122"/>
            <a:ext cx="3121546" cy="455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6309320"/>
            <a:ext cx="3528392" cy="369332"/>
          </a:xfrm>
          <a:prstGeom prst="rect">
            <a:avLst/>
          </a:prstGeom>
          <a:noFill/>
        </p:spPr>
        <p:txBody>
          <a:bodyPr wrap="square" rtlCol="0">
            <a:spAutoFit/>
          </a:bodyPr>
          <a:lstStyle/>
          <a:p>
            <a:pPr algn="ctr"/>
            <a:r>
              <a:rPr lang="ru-RU" dirty="0"/>
              <a:t> поэт Алексей Сурков</a:t>
            </a:r>
          </a:p>
        </p:txBody>
      </p:sp>
      <p:sp>
        <p:nvSpPr>
          <p:cNvPr id="6" name="TextBox 5"/>
          <p:cNvSpPr txBox="1"/>
          <p:nvPr/>
        </p:nvSpPr>
        <p:spPr>
          <a:xfrm>
            <a:off x="5221560" y="6140322"/>
            <a:ext cx="2905522" cy="646331"/>
          </a:xfrm>
          <a:prstGeom prst="rect">
            <a:avLst/>
          </a:prstGeom>
          <a:noFill/>
        </p:spPr>
        <p:txBody>
          <a:bodyPr wrap="square" rtlCol="0">
            <a:spAutoFit/>
          </a:bodyPr>
          <a:lstStyle/>
          <a:p>
            <a:pPr algn="ctr"/>
            <a:r>
              <a:rPr lang="ru-RU" dirty="0"/>
              <a:t>композитор Константин Листов</a:t>
            </a:r>
          </a:p>
        </p:txBody>
      </p:sp>
    </p:spTree>
    <p:extLst>
      <p:ext uri="{BB962C8B-B14F-4D97-AF65-F5344CB8AC3E}">
        <p14:creationId xmlns:p14="http://schemas.microsoft.com/office/powerpoint/2010/main" val="3962569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9218" name="Picture 2" descr="http://ou3.r-pol.obr55.ru/files/2015/02/4fc442486a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08" y="1124744"/>
            <a:ext cx="5081652" cy="51896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1860" y="1844824"/>
            <a:ext cx="3419872" cy="3416320"/>
          </a:xfrm>
          <a:prstGeom prst="rect">
            <a:avLst/>
          </a:prstGeom>
        </p:spPr>
        <p:txBody>
          <a:bodyPr wrap="square">
            <a:spAutoFit/>
          </a:bodyPr>
          <a:lstStyle/>
          <a:p>
            <a:r>
              <a:rPr lang="ru-RU" dirty="0"/>
              <a:t>Бьётся в тесной печурке огонь,</a:t>
            </a:r>
            <a:br>
              <a:rPr lang="ru-RU" dirty="0"/>
            </a:br>
            <a:r>
              <a:rPr lang="ru-RU" dirty="0"/>
              <a:t>На поленьях смола, как слеза.</a:t>
            </a:r>
            <a:br>
              <a:rPr lang="ru-RU" dirty="0"/>
            </a:br>
            <a:r>
              <a:rPr lang="ru-RU" dirty="0"/>
              <a:t>И поёт мне в землянке гармонь</a:t>
            </a:r>
            <a:br>
              <a:rPr lang="ru-RU" dirty="0"/>
            </a:br>
            <a:r>
              <a:rPr lang="ru-RU" dirty="0"/>
              <a:t>Про улыбку твою и глаза.</a:t>
            </a:r>
            <a:br>
              <a:rPr lang="ru-RU" dirty="0"/>
            </a:br>
            <a:r>
              <a:rPr lang="ru-RU" dirty="0"/>
              <a:t>Про тебя мне шептали кусты</a:t>
            </a:r>
            <a:br>
              <a:rPr lang="ru-RU" dirty="0"/>
            </a:br>
            <a:r>
              <a:rPr lang="ru-RU" dirty="0"/>
              <a:t>В белоснежных полях под Москвой,</a:t>
            </a:r>
            <a:br>
              <a:rPr lang="ru-RU" dirty="0"/>
            </a:br>
            <a:r>
              <a:rPr lang="ru-RU" dirty="0"/>
              <a:t>Я хочу, чтоб услышала ты,</a:t>
            </a:r>
            <a:br>
              <a:rPr lang="ru-RU" dirty="0"/>
            </a:br>
            <a:r>
              <a:rPr lang="ru-RU" dirty="0"/>
              <a:t>Как тоскует мой голос живой.</a:t>
            </a:r>
            <a:br>
              <a:rPr lang="ru-RU" dirty="0"/>
            </a:br>
            <a:r>
              <a:rPr lang="ru-RU" dirty="0"/>
              <a:t>Я хочу, чтоб услышала ты,</a:t>
            </a:r>
            <a:br>
              <a:rPr lang="ru-RU" dirty="0"/>
            </a:br>
            <a:r>
              <a:rPr lang="ru-RU" dirty="0"/>
              <a:t>Как тоскует мой голос живой.</a:t>
            </a:r>
          </a:p>
        </p:txBody>
      </p:sp>
    </p:spTree>
    <p:extLst>
      <p:ext uri="{BB962C8B-B14F-4D97-AF65-F5344CB8AC3E}">
        <p14:creationId xmlns:p14="http://schemas.microsoft.com/office/powerpoint/2010/main" val="283943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http://images.myshared.ru/9/952159/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11508"/>
            <a:ext cx="9137104" cy="686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5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«Смуглянка» </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a:xfrm>
            <a:off x="4604928" y="1592734"/>
            <a:ext cx="4038600" cy="4526280"/>
          </a:xfrm>
        </p:spPr>
        <p:txBody>
          <a:bodyPr/>
          <a:lstStyle/>
          <a:p>
            <a:pPr marL="0" indent="0">
              <a:buNone/>
            </a:pPr>
            <a:endParaRPr lang="ru-RU" dirty="0"/>
          </a:p>
        </p:txBody>
      </p:sp>
      <p:pic>
        <p:nvPicPr>
          <p:cNvPr id="2050" name="Picture 2" descr="http://img1.liveinternet.ru/images/attach/c/2/65/952/65952351_NovikovAnatoliyGrigorievi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9" y="1556792"/>
            <a:ext cx="3353634" cy="45365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ics2.pokazuha.ru/p441/e/1/8784712f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56792"/>
            <a:ext cx="3672408" cy="45622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32040" y="6241722"/>
            <a:ext cx="3384376" cy="369332"/>
          </a:xfrm>
          <a:prstGeom prst="rect">
            <a:avLst/>
          </a:prstGeom>
          <a:noFill/>
        </p:spPr>
        <p:txBody>
          <a:bodyPr wrap="square" rtlCol="0">
            <a:spAutoFit/>
          </a:bodyPr>
          <a:lstStyle/>
          <a:p>
            <a:pPr algn="ctr"/>
            <a:r>
              <a:rPr lang="ru-RU" dirty="0" err="1" smtClean="0"/>
              <a:t>Я.Шведов</a:t>
            </a:r>
            <a:r>
              <a:rPr lang="ru-RU" dirty="0" smtClean="0"/>
              <a:t> </a:t>
            </a:r>
            <a:endParaRPr lang="ru-RU" dirty="0"/>
          </a:p>
        </p:txBody>
      </p:sp>
      <p:sp>
        <p:nvSpPr>
          <p:cNvPr id="6" name="TextBox 5"/>
          <p:cNvSpPr txBox="1"/>
          <p:nvPr/>
        </p:nvSpPr>
        <p:spPr>
          <a:xfrm>
            <a:off x="757369" y="6241722"/>
            <a:ext cx="3094551" cy="369332"/>
          </a:xfrm>
          <a:prstGeom prst="rect">
            <a:avLst/>
          </a:prstGeom>
          <a:noFill/>
        </p:spPr>
        <p:txBody>
          <a:bodyPr wrap="square" rtlCol="0">
            <a:spAutoFit/>
          </a:bodyPr>
          <a:lstStyle/>
          <a:p>
            <a:pPr algn="ctr"/>
            <a:r>
              <a:rPr lang="ru-RU" dirty="0" err="1" smtClean="0"/>
              <a:t>А.Новиков</a:t>
            </a:r>
            <a:endParaRPr lang="ru-RU" dirty="0"/>
          </a:p>
        </p:txBody>
      </p:sp>
    </p:spTree>
    <p:extLst>
      <p:ext uri="{BB962C8B-B14F-4D97-AF65-F5344CB8AC3E}">
        <p14:creationId xmlns:p14="http://schemas.microsoft.com/office/powerpoint/2010/main" val="265307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4048" y="253218"/>
            <a:ext cx="3682752" cy="6128110"/>
          </a:xfrm>
        </p:spPr>
        <p:txBody>
          <a:bodyPr>
            <a:noAutofit/>
          </a:bodyPr>
          <a:lstStyle/>
          <a:p>
            <a:r>
              <a:rPr lang="ru-RU" sz="2000" dirty="0">
                <a:solidFill>
                  <a:schemeClr val="tx1"/>
                </a:solidFill>
                <a:effectLst/>
              </a:rPr>
              <a:t>К</a:t>
            </a:r>
            <a:r>
              <a:rPr lang="ru-RU" sz="2000" dirty="0" smtClean="0">
                <a:solidFill>
                  <a:schemeClr val="tx1"/>
                </a:solidFill>
                <a:effectLst/>
              </a:rPr>
              <a:t>ак-то </a:t>
            </a:r>
            <a:r>
              <a:rPr lang="ru-RU" sz="2000" dirty="0">
                <a:solidFill>
                  <a:schemeClr val="tx1"/>
                </a:solidFill>
                <a:effectLst/>
              </a:rPr>
              <a:t>летом на рассвете </a:t>
            </a:r>
            <a:r>
              <a:rPr lang="ru-RU" sz="2000" dirty="0">
                <a:solidFill>
                  <a:schemeClr val="tx1"/>
                </a:solidFill>
              </a:rPr>
              <a:t/>
            </a:r>
            <a:br>
              <a:rPr lang="ru-RU" sz="2000" dirty="0">
                <a:solidFill>
                  <a:schemeClr val="tx1"/>
                </a:solidFill>
              </a:rPr>
            </a:br>
            <a:r>
              <a:rPr lang="ru-RU" sz="2000" dirty="0">
                <a:solidFill>
                  <a:schemeClr val="tx1"/>
                </a:solidFill>
                <a:effectLst/>
              </a:rPr>
              <a:t>Заглянул в соседний сад, </a:t>
            </a:r>
            <a:r>
              <a:rPr lang="ru-RU" sz="2000" dirty="0">
                <a:solidFill>
                  <a:schemeClr val="tx1"/>
                </a:solidFill>
              </a:rPr>
              <a:t/>
            </a:r>
            <a:br>
              <a:rPr lang="ru-RU" sz="2000" dirty="0">
                <a:solidFill>
                  <a:schemeClr val="tx1"/>
                </a:solidFill>
              </a:rPr>
            </a:br>
            <a:r>
              <a:rPr lang="ru-RU" sz="2000" dirty="0">
                <a:solidFill>
                  <a:schemeClr val="tx1"/>
                </a:solidFill>
                <a:effectLst/>
              </a:rPr>
              <a:t>Там смуглянка-молдаванка </a:t>
            </a:r>
            <a:r>
              <a:rPr lang="ru-RU" sz="2000" dirty="0">
                <a:solidFill>
                  <a:schemeClr val="tx1"/>
                </a:solidFill>
              </a:rPr>
              <a:t/>
            </a:r>
            <a:br>
              <a:rPr lang="ru-RU" sz="2000" dirty="0">
                <a:solidFill>
                  <a:schemeClr val="tx1"/>
                </a:solidFill>
              </a:rPr>
            </a:br>
            <a:r>
              <a:rPr lang="ru-RU" sz="2000" dirty="0">
                <a:solidFill>
                  <a:schemeClr val="tx1"/>
                </a:solidFill>
                <a:effectLst/>
              </a:rPr>
              <a:t>Собирает виноград. </a:t>
            </a:r>
            <a:r>
              <a:rPr lang="ru-RU" sz="2000" dirty="0">
                <a:solidFill>
                  <a:schemeClr val="tx1"/>
                </a:solidFill>
              </a:rPr>
              <a:t/>
            </a:r>
            <a:br>
              <a:rPr lang="ru-RU" sz="2000" dirty="0">
                <a:solidFill>
                  <a:schemeClr val="tx1"/>
                </a:solidFill>
              </a:rPr>
            </a:br>
            <a:r>
              <a:rPr lang="ru-RU" sz="2000" dirty="0">
                <a:solidFill>
                  <a:schemeClr val="tx1"/>
                </a:solidFill>
                <a:effectLst/>
              </a:rPr>
              <a:t>Я краснею, я бледнею, </a:t>
            </a:r>
            <a:r>
              <a:rPr lang="ru-RU" sz="2000" dirty="0">
                <a:solidFill>
                  <a:schemeClr val="tx1"/>
                </a:solidFill>
              </a:rPr>
              <a:t/>
            </a:r>
            <a:br>
              <a:rPr lang="ru-RU" sz="2000" dirty="0">
                <a:solidFill>
                  <a:schemeClr val="tx1"/>
                </a:solidFill>
              </a:rPr>
            </a:br>
            <a:r>
              <a:rPr lang="ru-RU" sz="2000" dirty="0">
                <a:solidFill>
                  <a:schemeClr val="tx1"/>
                </a:solidFill>
                <a:effectLst/>
              </a:rPr>
              <a:t>Захотелось вдруг сказать - </a:t>
            </a:r>
            <a:r>
              <a:rPr lang="ru-RU" sz="2000" dirty="0">
                <a:solidFill>
                  <a:schemeClr val="tx1"/>
                </a:solidFill>
              </a:rPr>
              <a:t/>
            </a:r>
            <a:br>
              <a:rPr lang="ru-RU" sz="2000" dirty="0">
                <a:solidFill>
                  <a:schemeClr val="tx1"/>
                </a:solidFill>
              </a:rPr>
            </a:br>
            <a:r>
              <a:rPr lang="ru-RU" sz="2000" dirty="0">
                <a:solidFill>
                  <a:schemeClr val="tx1"/>
                </a:solidFill>
                <a:effectLst/>
              </a:rPr>
              <a:t>Станем над рекою </a:t>
            </a:r>
            <a:r>
              <a:rPr lang="ru-RU" sz="2000" dirty="0">
                <a:solidFill>
                  <a:schemeClr val="tx1"/>
                </a:solidFill>
              </a:rPr>
              <a:t/>
            </a:r>
            <a:br>
              <a:rPr lang="ru-RU" sz="2000" dirty="0">
                <a:solidFill>
                  <a:schemeClr val="tx1"/>
                </a:solidFill>
              </a:rPr>
            </a:br>
            <a:r>
              <a:rPr lang="ru-RU" sz="2000" dirty="0">
                <a:solidFill>
                  <a:schemeClr val="tx1"/>
                </a:solidFill>
                <a:effectLst/>
              </a:rPr>
              <a:t>Зорьки летние встречать. </a:t>
            </a:r>
            <a:r>
              <a:rPr lang="ru-RU" sz="2000" dirty="0">
                <a:solidFill>
                  <a:schemeClr val="tx1"/>
                </a:solidFill>
              </a:rPr>
              <a:t/>
            </a:r>
            <a:br>
              <a:rPr lang="ru-RU" sz="2000" dirty="0">
                <a:solidFill>
                  <a:schemeClr val="tx1"/>
                </a:solidFill>
              </a:rPr>
            </a:br>
            <a:r>
              <a:rPr lang="ru-RU" sz="2000" dirty="0">
                <a:solidFill>
                  <a:schemeClr val="tx1"/>
                </a:solidFill>
              </a:rPr>
              <a:t/>
            </a:r>
            <a:br>
              <a:rPr lang="ru-RU" sz="2000" dirty="0">
                <a:solidFill>
                  <a:schemeClr val="tx1"/>
                </a:solidFill>
              </a:rPr>
            </a:br>
            <a:r>
              <a:rPr lang="ru-RU" sz="2000" dirty="0" err="1">
                <a:solidFill>
                  <a:schemeClr val="tx1"/>
                </a:solidFill>
                <a:effectLst/>
              </a:rPr>
              <a:t>Раскудрявый</a:t>
            </a:r>
            <a:r>
              <a:rPr lang="ru-RU" sz="2000" dirty="0">
                <a:solidFill>
                  <a:schemeClr val="tx1"/>
                </a:solidFill>
                <a:effectLst/>
              </a:rPr>
              <a:t> клён зелёный, лист резной, </a:t>
            </a:r>
            <a:r>
              <a:rPr lang="ru-RU" sz="2000" dirty="0">
                <a:solidFill>
                  <a:schemeClr val="tx1"/>
                </a:solidFill>
              </a:rPr>
              <a:t/>
            </a:r>
            <a:br>
              <a:rPr lang="ru-RU" sz="2000" dirty="0">
                <a:solidFill>
                  <a:schemeClr val="tx1"/>
                </a:solidFill>
              </a:rPr>
            </a:br>
            <a:r>
              <a:rPr lang="ru-RU" sz="2000" dirty="0">
                <a:solidFill>
                  <a:schemeClr val="tx1"/>
                </a:solidFill>
                <a:effectLst/>
              </a:rPr>
              <a:t>Я влюблённый и смущённый пред тобой, </a:t>
            </a:r>
            <a:r>
              <a:rPr lang="ru-RU" sz="2000" dirty="0">
                <a:solidFill>
                  <a:schemeClr val="tx1"/>
                </a:solidFill>
              </a:rPr>
              <a:t/>
            </a:r>
            <a:br>
              <a:rPr lang="ru-RU" sz="2000" dirty="0">
                <a:solidFill>
                  <a:schemeClr val="tx1"/>
                </a:solidFill>
              </a:rPr>
            </a:br>
            <a:r>
              <a:rPr lang="ru-RU" sz="2000" dirty="0">
                <a:solidFill>
                  <a:schemeClr val="tx1"/>
                </a:solidFill>
                <a:effectLst/>
              </a:rPr>
              <a:t>Клен зелёный да клён кудрявый, </a:t>
            </a:r>
            <a:r>
              <a:rPr lang="ru-RU" sz="2000" dirty="0">
                <a:solidFill>
                  <a:schemeClr val="tx1"/>
                </a:solidFill>
              </a:rPr>
              <a:t/>
            </a:r>
            <a:br>
              <a:rPr lang="ru-RU" sz="2000" dirty="0">
                <a:solidFill>
                  <a:schemeClr val="tx1"/>
                </a:solidFill>
              </a:rPr>
            </a:br>
            <a:r>
              <a:rPr lang="ru-RU" sz="2000" dirty="0">
                <a:solidFill>
                  <a:schemeClr val="tx1"/>
                </a:solidFill>
                <a:effectLst/>
              </a:rPr>
              <a:t>Да </a:t>
            </a:r>
            <a:r>
              <a:rPr lang="ru-RU" sz="2000" dirty="0" err="1">
                <a:solidFill>
                  <a:schemeClr val="tx1"/>
                </a:solidFill>
                <a:effectLst/>
              </a:rPr>
              <a:t>раскудрявый</a:t>
            </a:r>
            <a:r>
              <a:rPr lang="ru-RU" sz="2000" dirty="0">
                <a:solidFill>
                  <a:schemeClr val="tx1"/>
                </a:solidFill>
                <a:effectLst/>
              </a:rPr>
              <a:t> резной. </a:t>
            </a:r>
            <a:r>
              <a:rPr lang="ru-RU" sz="2000" dirty="0">
                <a:solidFill>
                  <a:schemeClr val="tx1"/>
                </a:solidFill>
              </a:rPr>
              <a:t/>
            </a:r>
            <a:br>
              <a:rPr lang="ru-RU" sz="2000" dirty="0">
                <a:solidFill>
                  <a:schemeClr val="tx1"/>
                </a:solidFill>
              </a:rPr>
            </a:br>
            <a:endParaRPr lang="ru-RU" sz="2000" dirty="0">
              <a:solidFill>
                <a:schemeClr val="tx1"/>
              </a:solidFill>
            </a:endParaRPr>
          </a:p>
        </p:txBody>
      </p:sp>
      <p:pic>
        <p:nvPicPr>
          <p:cNvPr id="3074" name="Picture 2" descr="http://s1.thingpic.com/images/dD/FSVjKxeMoGfuiDKzSswbP4v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40" y="1628800"/>
            <a:ext cx="508481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1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lum contrast="10000"/>
          </a:blip>
          <a:srcRect/>
          <a:stretch>
            <a:fillRect/>
          </a:stretch>
        </p:blipFill>
        <p:spPr bwMode="auto">
          <a:xfrm>
            <a:off x="5206182" y="1071546"/>
            <a:ext cx="3689840" cy="5214974"/>
          </a:xfrm>
          <a:prstGeom prst="rect">
            <a:avLst/>
          </a:prstGeom>
          <a:noFill/>
          <a:ln w="9525">
            <a:noFill/>
            <a:miter lim="800000"/>
            <a:headEnd/>
            <a:tailEnd/>
          </a:ln>
          <a:effectLst/>
          <a:scene3d>
            <a:camera prst="perspectiveHeroicExtremeLeftFacing"/>
            <a:lightRig rig="threePt" dir="t"/>
          </a:scene3d>
          <a:sp3d>
            <a:bevelT prst="convex"/>
          </a:sp3d>
        </p:spPr>
      </p:pic>
      <p:sp>
        <p:nvSpPr>
          <p:cNvPr id="2" name="Заголовок 1"/>
          <p:cNvSpPr>
            <a:spLocks noGrp="1"/>
          </p:cNvSpPr>
          <p:nvPr>
            <p:ph type="title"/>
          </p:nvPr>
        </p:nvSpPr>
        <p:spPr>
          <a:xfrm>
            <a:off x="1428728" y="0"/>
            <a:ext cx="6257940" cy="714356"/>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«Священная война»</a:t>
            </a:r>
          </a:p>
        </p:txBody>
      </p:sp>
      <p:sp>
        <p:nvSpPr>
          <p:cNvPr id="3076" name="Содержимое 2"/>
          <p:cNvSpPr>
            <a:spLocks noGrp="1"/>
          </p:cNvSpPr>
          <p:nvPr>
            <p:ph idx="1"/>
          </p:nvPr>
        </p:nvSpPr>
        <p:spPr>
          <a:xfrm>
            <a:off x="0" y="714375"/>
            <a:ext cx="5929313" cy="6143625"/>
          </a:xfrm>
        </p:spPr>
        <p:txBody>
          <a:bodyPr/>
          <a:lstStyle/>
          <a:p>
            <a:pPr marL="0" indent="0" eaLnBrk="1" hangingPunct="1">
              <a:buFont typeface="Arial" charset="0"/>
              <a:buNone/>
            </a:pPr>
            <a:r>
              <a:rPr lang="ru-RU" sz="1600" dirty="0" smtClean="0">
                <a:solidFill>
                  <a:schemeClr val="bg1"/>
                </a:solidFill>
              </a:rPr>
              <a:t>Родилась песня «Священная война» в г. Рыбинске на Волге в мировую войну 1914-1917 годов. Написал ее преподаватель Рыбинской мужской гимназии Александр </a:t>
            </a:r>
            <a:r>
              <a:rPr lang="ru-RU" sz="1600" dirty="0" err="1" smtClean="0">
                <a:solidFill>
                  <a:schemeClr val="bg1"/>
                </a:solidFill>
              </a:rPr>
              <a:t>Адольфович</a:t>
            </a:r>
            <a:r>
              <a:rPr lang="ru-RU" sz="1600" dirty="0" smtClean="0">
                <a:solidFill>
                  <a:schemeClr val="bg1"/>
                </a:solidFill>
              </a:rPr>
              <a:t> Боде – наш отец, весной 1916 </a:t>
            </a:r>
            <a:r>
              <a:rPr lang="ru-RU" sz="1600" dirty="0" err="1" smtClean="0">
                <a:solidFill>
                  <a:schemeClr val="bg1"/>
                </a:solidFill>
              </a:rPr>
              <a:t>г.Он</a:t>
            </a:r>
            <a:r>
              <a:rPr lang="ru-RU" sz="1600" dirty="0" smtClean="0">
                <a:solidFill>
                  <a:schemeClr val="bg1"/>
                </a:solidFill>
              </a:rPr>
              <a:t> был умный, образованный человек, окончивший филологический факультет Московского университета.</a:t>
            </a:r>
          </a:p>
          <a:p>
            <a:pPr marL="0" indent="0" eaLnBrk="1" hangingPunct="1">
              <a:buFont typeface="Arial" charset="0"/>
              <a:buNone/>
            </a:pPr>
            <a:r>
              <a:rPr lang="ru-RU" sz="1600" dirty="0" smtClean="0">
                <a:solidFill>
                  <a:schemeClr val="bg1"/>
                </a:solidFill>
              </a:rPr>
              <a:t>Каждый день дважды – в гимназию и обратно – отец пересекает марширующие улицы. Он остро воспринимает все, что видит и слышит, волнуется, делится впечатлениями с мамой. В эти тяжелые, напряженные дни была написана отцом песня «Священная война». Ее слова и музыка (мотив был другой) родились вместе. </a:t>
            </a:r>
          </a:p>
          <a:p>
            <a:pPr marL="0" indent="0" eaLnBrk="1" hangingPunct="1">
              <a:buFont typeface="Arial" charset="0"/>
              <a:buNone/>
            </a:pPr>
            <a:r>
              <a:rPr lang="ru-RU" sz="1600" dirty="0" smtClean="0">
                <a:solidFill>
                  <a:schemeClr val="bg1"/>
                </a:solidFill>
              </a:rPr>
              <a:t>Старость свою отец проводил под Москвой. Считая В. И. Лебедева-Кумача большим патриотом, отец решил послать ему «на вооружение» свою «Священную войну». Его доброе письмо с вложением слов и мотива песни были отправлены в адрес В. И. Лебедева-Кумача в конце 1937 года.</a:t>
            </a:r>
          </a:p>
          <a:p>
            <a:pPr marL="0" indent="0" eaLnBrk="1" hangingPunct="1">
              <a:buFont typeface="Arial" charset="0"/>
              <a:buNone/>
            </a:pPr>
            <a:r>
              <a:rPr lang="ru-RU" sz="1600" dirty="0" smtClean="0">
                <a:solidFill>
                  <a:schemeClr val="bg1"/>
                </a:solidFill>
              </a:rPr>
              <a:t>Отец ждал ответного письма, но его не было. В январе 1939 года отец умер в </a:t>
            </a:r>
            <a:r>
              <a:rPr lang="ru-RU" sz="1600" dirty="0" err="1" smtClean="0">
                <a:solidFill>
                  <a:schemeClr val="bg1"/>
                </a:solidFill>
              </a:rPr>
              <a:t>Кратове</a:t>
            </a:r>
            <a:r>
              <a:rPr lang="ru-RU" sz="1600" dirty="0" smtClean="0">
                <a:solidFill>
                  <a:schemeClr val="bg1"/>
                </a:solidFill>
              </a:rPr>
              <a:t>, в доме, где жил и откуда было послано письмо с песней «Священная война» и откуда и я пишу Вам это письмо. (...)</a:t>
            </a:r>
          </a:p>
          <a:p>
            <a:pPr marL="0" indent="0" eaLnBrk="1" hangingPunct="1">
              <a:buFont typeface="Arial" charset="0"/>
              <a:buNone/>
            </a:pPr>
            <a:r>
              <a:rPr lang="ru-RU" sz="1600" dirty="0" smtClean="0">
                <a:solidFill>
                  <a:schemeClr val="bg1"/>
                </a:solidFill>
              </a:rPr>
              <a:t>А дальше... оказалось, что В. И. Лебедев-Кумач в одну ночь написал то, что было выношено сердцем и умом патриота-учителя еще в мировую войну 1914-1917 годов...» </a:t>
            </a:r>
          </a:p>
        </p:txBody>
      </p:sp>
      <p:sp>
        <p:nvSpPr>
          <p:cNvPr id="6" name="Прямоугольник 5"/>
          <p:cNvSpPr>
            <a:spLocks noChangeArrowheads="1"/>
          </p:cNvSpPr>
          <p:nvPr/>
        </p:nvSpPr>
        <p:spPr bwMode="auto">
          <a:xfrm>
            <a:off x="6215063" y="5214938"/>
            <a:ext cx="1697037" cy="369887"/>
          </a:xfrm>
          <a:prstGeom prst="rect">
            <a:avLst/>
          </a:prstGeom>
          <a:noFill/>
          <a:ln w="9525">
            <a:noFill/>
            <a:miter lim="800000"/>
            <a:headEnd/>
            <a:tailEnd/>
          </a:ln>
        </p:spPr>
        <p:txBody>
          <a:bodyPr wrap="none">
            <a:spAutoFit/>
          </a:bodyPr>
          <a:lstStyle/>
          <a:p>
            <a:r>
              <a:rPr lang="ru-RU">
                <a:solidFill>
                  <a:schemeClr val="bg1"/>
                </a:solidFill>
                <a:latin typeface="Calibri" pitchFamily="34" charset="0"/>
              </a:rPr>
              <a:t>Лебедев-Кумач</a:t>
            </a:r>
            <a:endParaRPr lang="ru-RU">
              <a:latin typeface="Calibri" pitchFamily="34" charset="0"/>
            </a:endParaRPr>
          </a:p>
        </p:txBody>
      </p:sp>
    </p:spTree>
    <p:extLst>
      <p:ext uri="{BB962C8B-B14F-4D97-AF65-F5344CB8AC3E}">
        <p14:creationId xmlns:p14="http://schemas.microsoft.com/office/powerpoint/2010/main" val="193817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0" y="714375"/>
            <a:ext cx="4429125" cy="6143625"/>
          </a:xfrm>
        </p:spPr>
        <p:txBody>
          <a:bodyPr>
            <a:normAutofit lnSpcReduction="10000"/>
          </a:bodyPr>
          <a:lstStyle/>
          <a:p>
            <a:pPr marL="0" indent="0" eaLnBrk="1" hangingPunct="1">
              <a:buFont typeface="Arial" charset="0"/>
              <a:buNone/>
            </a:pPr>
            <a:r>
              <a:rPr lang="ru-RU" sz="1600" smtClean="0">
                <a:solidFill>
                  <a:schemeClr val="bg1"/>
                </a:solidFill>
              </a:rPr>
              <a:t>  Стихи эти потребовали от поэта упорной работы. Хранящиеся в архиве черновики говорят о том, что Лебедев-Кумач не раз переписывал и дорабатывал отдельные строки и строфы, подчас заменяя целые четверостишия. Видимо, замысел этих стихов возник у поэта еще в предвоенную пору. </a:t>
            </a:r>
          </a:p>
          <a:p>
            <a:pPr marL="0" indent="0" eaLnBrk="1" hangingPunct="1">
              <a:buFont typeface="Arial" charset="0"/>
              <a:buNone/>
            </a:pPr>
            <a:r>
              <a:rPr lang="ru-RU" sz="1600" smtClean="0">
                <a:solidFill>
                  <a:schemeClr val="bg1"/>
                </a:solidFill>
              </a:rPr>
              <a:t>Стихотворение в газете прочитал руководитель Краснознаменного ансамбля песни и пляски Красной Армии А. В. Александров. Оно произвело на него такое сильное впечатление, что он сразу же сел за рояль. На другой день, придя на репетицию, композитор объявил: </a:t>
            </a:r>
          </a:p>
          <a:p>
            <a:pPr marL="0" indent="0" eaLnBrk="1" hangingPunct="1">
              <a:buFont typeface="Arial" charset="0"/>
              <a:buNone/>
            </a:pPr>
            <a:r>
              <a:rPr lang="ru-RU" sz="1600" smtClean="0">
                <a:solidFill>
                  <a:schemeClr val="bg1"/>
                </a:solidFill>
              </a:rPr>
              <a:t>– Будем разучивать новую песню – «Священная война».</a:t>
            </a:r>
          </a:p>
          <a:p>
            <a:pPr marL="0" indent="0" eaLnBrk="1" hangingPunct="1">
              <a:buFont typeface="Arial" charset="0"/>
              <a:buNone/>
            </a:pPr>
            <a:r>
              <a:rPr lang="ru-RU" sz="1600" smtClean="0">
                <a:solidFill>
                  <a:schemeClr val="bg1"/>
                </a:solidFill>
              </a:rPr>
              <a:t>  В «Священной войне» много необычного. Прежде всего начисто отсутствует советская атрибутика, которой полно во всех песнях и стихах Лебедева-Кумача. Зато акцентируется национальный, народный характер войны, идет речь о «ярости благородной», о «священной войне», образы черпаются в русской истории («с проклятою ордой «), делается упор на русский патриотизм.</a:t>
            </a:r>
          </a:p>
        </p:txBody>
      </p:sp>
      <p:sp>
        <p:nvSpPr>
          <p:cNvPr id="4" name="Заголовок 1"/>
          <p:cNvSpPr>
            <a:spLocks noGrp="1"/>
          </p:cNvSpPr>
          <p:nvPr>
            <p:ph type="title"/>
          </p:nvPr>
        </p:nvSpPr>
        <p:spPr>
          <a:xfrm>
            <a:off x="1571604" y="0"/>
            <a:ext cx="5829312" cy="785794"/>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«Священная война»</a:t>
            </a:r>
          </a:p>
        </p:txBody>
      </p:sp>
      <p:grpSp>
        <p:nvGrpSpPr>
          <p:cNvPr id="2" name="Группа 11"/>
          <p:cNvGrpSpPr>
            <a:grpSpLocks/>
          </p:cNvGrpSpPr>
          <p:nvPr/>
        </p:nvGrpSpPr>
        <p:grpSpPr bwMode="auto">
          <a:xfrm>
            <a:off x="4500563" y="785813"/>
            <a:ext cx="4857750" cy="4254500"/>
            <a:chOff x="3428992" y="1285860"/>
            <a:chExt cx="4857767" cy="4254487"/>
          </a:xfrm>
        </p:grpSpPr>
        <p:sp>
          <p:nvSpPr>
            <p:cNvPr id="4102" name="Прямоугольник 6"/>
            <p:cNvSpPr>
              <a:spLocks noChangeArrowheads="1"/>
            </p:cNvSpPr>
            <p:nvPr/>
          </p:nvSpPr>
          <p:spPr bwMode="auto">
            <a:xfrm>
              <a:off x="5857884" y="2214554"/>
              <a:ext cx="2428875" cy="3324225"/>
            </a:xfrm>
            <a:prstGeom prst="rect">
              <a:avLst/>
            </a:prstGeom>
            <a:noFill/>
            <a:ln w="9525">
              <a:noFill/>
              <a:miter lim="800000"/>
              <a:headEnd/>
              <a:tailEnd/>
            </a:ln>
          </p:spPr>
          <p:txBody>
            <a:bodyPr>
              <a:spAutoFit/>
            </a:bodyPr>
            <a:lstStyle/>
            <a:p>
              <a:r>
                <a:rPr lang="ru-RU" sz="1400" i="1">
                  <a:solidFill>
                    <a:schemeClr val="bg1"/>
                  </a:solidFill>
                  <a:latin typeface="Calibri" pitchFamily="34" charset="0"/>
                </a:rPr>
                <a:t>Не смеют крылья черные </a:t>
              </a:r>
            </a:p>
            <a:p>
              <a:r>
                <a:rPr lang="ru-RU" sz="1400" i="1">
                  <a:solidFill>
                    <a:schemeClr val="bg1"/>
                  </a:solidFill>
                  <a:latin typeface="Calibri" pitchFamily="34" charset="0"/>
                </a:rPr>
                <a:t>Над Родиной летать, </a:t>
              </a:r>
            </a:p>
            <a:p>
              <a:r>
                <a:rPr lang="ru-RU" sz="1400" i="1">
                  <a:solidFill>
                    <a:schemeClr val="bg1"/>
                  </a:solidFill>
                  <a:latin typeface="Calibri" pitchFamily="34" charset="0"/>
                </a:rPr>
                <a:t>Поля ее просторные </a:t>
              </a:r>
            </a:p>
            <a:p>
              <a:r>
                <a:rPr lang="ru-RU" sz="1400" i="1">
                  <a:solidFill>
                    <a:schemeClr val="bg1"/>
                  </a:solidFill>
                  <a:latin typeface="Calibri" pitchFamily="34" charset="0"/>
                </a:rPr>
                <a:t>Не смеет враг топтать! </a:t>
              </a:r>
            </a:p>
            <a:p>
              <a:endParaRPr lang="ru-RU" sz="1400" i="1">
                <a:solidFill>
                  <a:schemeClr val="bg1"/>
                </a:solidFill>
                <a:latin typeface="Calibri" pitchFamily="34" charset="0"/>
              </a:endParaRPr>
            </a:p>
            <a:p>
              <a:r>
                <a:rPr lang="ru-RU" sz="1400" i="1">
                  <a:solidFill>
                    <a:schemeClr val="bg1"/>
                  </a:solidFill>
                  <a:latin typeface="Calibri" pitchFamily="34" charset="0"/>
                </a:rPr>
                <a:t>Гнилой фашистской нечисти </a:t>
              </a:r>
            </a:p>
            <a:p>
              <a:r>
                <a:rPr lang="ru-RU" sz="1400" i="1">
                  <a:solidFill>
                    <a:schemeClr val="bg1"/>
                  </a:solidFill>
                  <a:latin typeface="Calibri" pitchFamily="34" charset="0"/>
                </a:rPr>
                <a:t>Загоним пулю в лоб, </a:t>
              </a:r>
            </a:p>
            <a:p>
              <a:r>
                <a:rPr lang="ru-RU" sz="1400" i="1">
                  <a:solidFill>
                    <a:schemeClr val="bg1"/>
                  </a:solidFill>
                  <a:latin typeface="Calibri" pitchFamily="34" charset="0"/>
                </a:rPr>
                <a:t>Отребью человечества </a:t>
              </a:r>
            </a:p>
            <a:p>
              <a:r>
                <a:rPr lang="ru-RU" sz="1400" i="1">
                  <a:solidFill>
                    <a:schemeClr val="bg1"/>
                  </a:solidFill>
                  <a:latin typeface="Calibri" pitchFamily="34" charset="0"/>
                </a:rPr>
                <a:t>Сколотим крепкий гроб. </a:t>
              </a:r>
            </a:p>
            <a:p>
              <a:endParaRPr lang="ru-RU" sz="1400" i="1">
                <a:solidFill>
                  <a:schemeClr val="bg1"/>
                </a:solidFill>
                <a:latin typeface="Calibri" pitchFamily="34" charset="0"/>
              </a:endParaRPr>
            </a:p>
            <a:p>
              <a:r>
                <a:rPr lang="ru-RU" sz="1400" i="1">
                  <a:solidFill>
                    <a:schemeClr val="bg1"/>
                  </a:solidFill>
                  <a:latin typeface="Calibri" pitchFamily="34" charset="0"/>
                </a:rPr>
                <a:t>Пусть ярость благородная </a:t>
              </a:r>
            </a:p>
            <a:p>
              <a:r>
                <a:rPr lang="ru-RU" sz="1400" i="1">
                  <a:solidFill>
                    <a:schemeClr val="bg1"/>
                  </a:solidFill>
                  <a:latin typeface="Calibri" pitchFamily="34" charset="0"/>
                </a:rPr>
                <a:t>Вскипает, как волна,— </a:t>
              </a:r>
            </a:p>
            <a:p>
              <a:r>
                <a:rPr lang="ru-RU" sz="1400" i="1">
                  <a:solidFill>
                    <a:schemeClr val="bg1"/>
                  </a:solidFill>
                  <a:latin typeface="Calibri" pitchFamily="34" charset="0"/>
                </a:rPr>
                <a:t>Идет война народная, </a:t>
              </a:r>
            </a:p>
            <a:p>
              <a:r>
                <a:rPr lang="ru-RU" sz="1400" i="1">
                  <a:solidFill>
                    <a:schemeClr val="bg1"/>
                  </a:solidFill>
                  <a:latin typeface="Calibri" pitchFamily="34" charset="0"/>
                </a:rPr>
                <a:t>Священная война!</a:t>
              </a:r>
            </a:p>
          </p:txBody>
        </p:sp>
        <p:grpSp>
          <p:nvGrpSpPr>
            <p:cNvPr id="4103" name="Группа 10"/>
            <p:cNvGrpSpPr>
              <a:grpSpLocks/>
            </p:cNvGrpSpPr>
            <p:nvPr/>
          </p:nvGrpSpPr>
          <p:grpSpPr bwMode="auto">
            <a:xfrm>
              <a:off x="3428992" y="1285860"/>
              <a:ext cx="3500439" cy="4254487"/>
              <a:chOff x="4357686" y="928688"/>
              <a:chExt cx="3500439" cy="4254487"/>
            </a:xfrm>
          </p:grpSpPr>
          <p:sp>
            <p:nvSpPr>
              <p:cNvPr id="4104" name="Прямоугольник 5"/>
              <p:cNvSpPr>
                <a:spLocks noChangeArrowheads="1"/>
              </p:cNvSpPr>
              <p:nvPr/>
            </p:nvSpPr>
            <p:spPr bwMode="auto">
              <a:xfrm>
                <a:off x="4357686" y="1643050"/>
                <a:ext cx="2571750" cy="3540125"/>
              </a:xfrm>
              <a:prstGeom prst="rect">
                <a:avLst/>
              </a:prstGeom>
              <a:noFill/>
              <a:ln w="9525">
                <a:noFill/>
                <a:miter lim="800000"/>
                <a:headEnd/>
                <a:tailEnd/>
              </a:ln>
            </p:spPr>
            <p:txBody>
              <a:bodyPr>
                <a:spAutoFit/>
              </a:bodyPr>
              <a:lstStyle/>
              <a:p>
                <a:endParaRPr lang="ru-RU" sz="1400">
                  <a:solidFill>
                    <a:schemeClr val="bg1"/>
                  </a:solidFill>
                  <a:latin typeface="Calibri" pitchFamily="34" charset="0"/>
                </a:endParaRPr>
              </a:p>
              <a:p>
                <a:r>
                  <a:rPr lang="ru-RU" sz="1400" i="1">
                    <a:solidFill>
                      <a:schemeClr val="bg1"/>
                    </a:solidFill>
                    <a:latin typeface="Calibri" pitchFamily="34" charset="0"/>
                  </a:rPr>
                  <a:t>Вставай, страна огромная, </a:t>
                </a:r>
              </a:p>
              <a:p>
                <a:r>
                  <a:rPr lang="ru-RU" sz="1400" i="1">
                    <a:solidFill>
                      <a:schemeClr val="bg1"/>
                    </a:solidFill>
                    <a:latin typeface="Calibri" pitchFamily="34" charset="0"/>
                  </a:rPr>
                  <a:t>Вставай на смертный бой </a:t>
                </a:r>
              </a:p>
              <a:p>
                <a:r>
                  <a:rPr lang="ru-RU" sz="1400" i="1">
                    <a:solidFill>
                      <a:schemeClr val="bg1"/>
                    </a:solidFill>
                    <a:latin typeface="Calibri" pitchFamily="34" charset="0"/>
                  </a:rPr>
                  <a:t>С фашистской силой темною, </a:t>
                </a:r>
              </a:p>
              <a:p>
                <a:r>
                  <a:rPr lang="ru-RU" sz="1400" i="1">
                    <a:solidFill>
                      <a:schemeClr val="bg1"/>
                    </a:solidFill>
                    <a:latin typeface="Calibri" pitchFamily="34" charset="0"/>
                  </a:rPr>
                  <a:t>С проклятою ордой! </a:t>
                </a:r>
              </a:p>
              <a:p>
                <a:endParaRPr lang="ru-RU" sz="1400" i="1">
                  <a:solidFill>
                    <a:schemeClr val="bg1"/>
                  </a:solidFill>
                  <a:latin typeface="Calibri" pitchFamily="34" charset="0"/>
                </a:endParaRPr>
              </a:p>
              <a:p>
                <a:r>
                  <a:rPr lang="ru-RU" sz="1400" i="1">
                    <a:solidFill>
                      <a:schemeClr val="bg1"/>
                    </a:solidFill>
                    <a:latin typeface="Calibri" pitchFamily="34" charset="0"/>
                  </a:rPr>
                  <a:t>Пусть ярость благородная </a:t>
                </a:r>
              </a:p>
              <a:p>
                <a:r>
                  <a:rPr lang="ru-RU" sz="1400" i="1">
                    <a:solidFill>
                      <a:schemeClr val="bg1"/>
                    </a:solidFill>
                    <a:latin typeface="Calibri" pitchFamily="34" charset="0"/>
                  </a:rPr>
                  <a:t>Вскипает, как волна,— </a:t>
                </a:r>
              </a:p>
              <a:p>
                <a:r>
                  <a:rPr lang="ru-RU" sz="1400" i="1">
                    <a:solidFill>
                      <a:schemeClr val="bg1"/>
                    </a:solidFill>
                    <a:latin typeface="Calibri" pitchFamily="34" charset="0"/>
                  </a:rPr>
                  <a:t>Идет война народная, </a:t>
                </a:r>
              </a:p>
              <a:p>
                <a:r>
                  <a:rPr lang="ru-RU" sz="1400" i="1">
                    <a:solidFill>
                      <a:schemeClr val="bg1"/>
                    </a:solidFill>
                    <a:latin typeface="Calibri" pitchFamily="34" charset="0"/>
                  </a:rPr>
                  <a:t>Священная война! </a:t>
                </a:r>
              </a:p>
              <a:p>
                <a:endParaRPr lang="ru-RU" sz="1400" i="1">
                  <a:solidFill>
                    <a:schemeClr val="bg1"/>
                  </a:solidFill>
                  <a:latin typeface="Calibri" pitchFamily="34" charset="0"/>
                </a:endParaRPr>
              </a:p>
              <a:p>
                <a:r>
                  <a:rPr lang="ru-RU" sz="1400" i="1">
                    <a:solidFill>
                      <a:schemeClr val="bg1"/>
                    </a:solidFill>
                    <a:latin typeface="Calibri" pitchFamily="34" charset="0"/>
                  </a:rPr>
                  <a:t>Дадим отпор душителям </a:t>
                </a:r>
              </a:p>
              <a:p>
                <a:r>
                  <a:rPr lang="ru-RU" sz="1400" i="1">
                    <a:solidFill>
                      <a:schemeClr val="bg1"/>
                    </a:solidFill>
                    <a:latin typeface="Calibri" pitchFamily="34" charset="0"/>
                  </a:rPr>
                  <a:t>Всех пламенных идей, </a:t>
                </a:r>
              </a:p>
              <a:p>
                <a:r>
                  <a:rPr lang="ru-RU" sz="1400" i="1">
                    <a:solidFill>
                      <a:schemeClr val="bg1"/>
                    </a:solidFill>
                    <a:latin typeface="Calibri" pitchFamily="34" charset="0"/>
                  </a:rPr>
                  <a:t>Насильникам, грабителям, </a:t>
                </a:r>
              </a:p>
              <a:p>
                <a:r>
                  <a:rPr lang="ru-RU" sz="1400" i="1">
                    <a:solidFill>
                      <a:schemeClr val="bg1"/>
                    </a:solidFill>
                    <a:latin typeface="Calibri" pitchFamily="34" charset="0"/>
                  </a:rPr>
                  <a:t>Мучителям людей. </a:t>
                </a:r>
              </a:p>
              <a:p>
                <a:endParaRPr lang="ru-RU" sz="1400" i="1">
                  <a:solidFill>
                    <a:schemeClr val="bg1"/>
                  </a:solidFill>
                  <a:latin typeface="Calibri" pitchFamily="34" charset="0"/>
                </a:endParaRPr>
              </a:p>
            </p:txBody>
          </p:sp>
          <p:sp>
            <p:nvSpPr>
              <p:cNvPr id="4105" name="Прямоугольник 7"/>
              <p:cNvSpPr>
                <a:spLocks noChangeArrowheads="1"/>
              </p:cNvSpPr>
              <p:nvPr/>
            </p:nvSpPr>
            <p:spPr bwMode="auto">
              <a:xfrm>
                <a:off x="5429250" y="928688"/>
                <a:ext cx="2428875" cy="954087"/>
              </a:xfrm>
              <a:prstGeom prst="rect">
                <a:avLst/>
              </a:prstGeom>
              <a:noFill/>
              <a:ln w="9525">
                <a:noFill/>
                <a:miter lim="800000"/>
                <a:headEnd/>
                <a:tailEnd/>
              </a:ln>
            </p:spPr>
            <p:txBody>
              <a:bodyPr>
                <a:spAutoFit/>
              </a:bodyPr>
              <a:lstStyle/>
              <a:p>
                <a:pPr algn="ctr"/>
                <a:r>
                  <a:rPr lang="ru-RU" sz="1400" i="1">
                    <a:solidFill>
                      <a:schemeClr val="bg1"/>
                    </a:solidFill>
                    <a:latin typeface="Calibri" pitchFamily="34" charset="0"/>
                  </a:rPr>
                  <a:t>СВЯЩЕННАЯ ВОЙНА </a:t>
                </a:r>
              </a:p>
              <a:p>
                <a:pPr algn="ctr"/>
                <a:endParaRPr lang="ru-RU" sz="1400" i="1">
                  <a:solidFill>
                    <a:schemeClr val="bg1"/>
                  </a:solidFill>
                  <a:latin typeface="Calibri" pitchFamily="34" charset="0"/>
                </a:endParaRPr>
              </a:p>
              <a:p>
                <a:pPr algn="ctr"/>
                <a:r>
                  <a:rPr lang="ru-RU" sz="1400" i="1">
                    <a:solidFill>
                      <a:schemeClr val="bg1"/>
                    </a:solidFill>
                    <a:latin typeface="Calibri" pitchFamily="34" charset="0"/>
                  </a:rPr>
                  <a:t>Стихи В. ЛЕБЕДЕВА-КУМАЧА </a:t>
                </a:r>
              </a:p>
              <a:p>
                <a:pPr algn="ctr"/>
                <a:r>
                  <a:rPr lang="ru-RU" sz="1400" i="1">
                    <a:solidFill>
                      <a:schemeClr val="bg1"/>
                    </a:solidFill>
                    <a:latin typeface="Calibri" pitchFamily="34" charset="0"/>
                  </a:rPr>
                  <a:t>Музыка А. АЛЕКСАНДРОВА </a:t>
                </a:r>
              </a:p>
            </p:txBody>
          </p:sp>
        </p:grpSp>
      </p:grpSp>
      <p:pic>
        <p:nvPicPr>
          <p:cNvPr id="10" name="01_svyashchennaya_voyna.mp3">
            <a:hlinkClick r:id="" action="ppaction://media"/>
          </p:cNvPr>
          <p:cNvPicPr>
            <a:picLocks noRot="1" noChangeAspect="1"/>
          </p:cNvPicPr>
          <p:nvPr>
            <a:audioFile r:link="rId1"/>
          </p:nvPr>
        </p:nvPicPr>
        <p:blipFill>
          <a:blip r:embed="rId3"/>
          <a:srcRect/>
          <a:stretch>
            <a:fillRect/>
          </a:stretch>
        </p:blipFill>
        <p:spPr bwMode="auto">
          <a:xfrm>
            <a:off x="8358188" y="6072188"/>
            <a:ext cx="581025" cy="581025"/>
          </a:xfrm>
          <a:prstGeom prst="rect">
            <a:avLst/>
          </a:prstGeom>
          <a:noFill/>
          <a:ln w="9525">
            <a:noFill/>
            <a:miter lim="800000"/>
            <a:headEnd/>
            <a:tailEnd/>
          </a:ln>
        </p:spPr>
      </p:pic>
    </p:spTree>
    <p:extLst>
      <p:ext uri="{BB962C8B-B14F-4D97-AF65-F5344CB8AC3E}">
        <p14:creationId xmlns:p14="http://schemas.microsoft.com/office/powerpoint/2010/main" val="16357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97547" fill="hold"/>
                                        <p:tgtEl>
                                          <p:spTgt spid="10"/>
                                        </p:tgtEl>
                                      </p:cBhvr>
                                    </p:cmd>
                                  </p:childTnLst>
                                </p:cTn>
                              </p:par>
                            </p:childTnLst>
                          </p:cTn>
                        </p:par>
                      </p:childTnLst>
                    </p:cTn>
                  </p:par>
                </p:childTnLst>
              </p:cTn>
              <p:nextCondLst>
                <p:cond evt="onClick" delay="0">
                  <p:tgtEl>
                    <p:spTgt spid="10"/>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0"/>
            <a:ext cx="4114800" cy="785794"/>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землянке"</a:t>
            </a:r>
          </a:p>
        </p:txBody>
      </p:sp>
      <p:sp>
        <p:nvSpPr>
          <p:cNvPr id="5123" name="Содержимое 2"/>
          <p:cNvSpPr>
            <a:spLocks noGrp="1"/>
          </p:cNvSpPr>
          <p:nvPr>
            <p:ph idx="1"/>
          </p:nvPr>
        </p:nvSpPr>
        <p:spPr>
          <a:xfrm>
            <a:off x="285750" y="1285875"/>
            <a:ext cx="3929063" cy="4286250"/>
          </a:xfrm>
        </p:spPr>
        <p:txBody>
          <a:bodyPr/>
          <a:lstStyle/>
          <a:p>
            <a:pPr marL="0" indent="0" eaLnBrk="1" hangingPunct="1">
              <a:buFont typeface="Arial" charset="0"/>
              <a:buNone/>
            </a:pPr>
            <a:r>
              <a:rPr lang="ru-RU" sz="1600" smtClean="0">
                <a:solidFill>
                  <a:schemeClr val="bg1"/>
                </a:solidFill>
              </a:rPr>
              <a:t>Одна из самых лирических песен военных лет, «В землянке», «родилась» совершенно случайно. Текстом песни стало написанное в ноябре 1941 года стихотворение поэта и журналиста Алексея Суркова, которое он посвятил жене Софье Антоновне и написал в письме. В феврале 1942 года теплые и глубоко личные строки Суркова настолько вдохновили композитора Константина Листова, что тот написал для них музыку. Он же стал первым исполнителем этой песни. 25 марта 1942 года песня «В землянке» была опубликована в «Комсомольской правде». К тому времени ее любили и пели и бойцы, и те, кто их ждал.</a:t>
            </a:r>
          </a:p>
        </p:txBody>
      </p:sp>
      <p:pic>
        <p:nvPicPr>
          <p:cNvPr id="2050" name="Picture 2"/>
          <p:cNvPicPr>
            <a:picLocks noChangeAspect="1" noChangeArrowheads="1"/>
          </p:cNvPicPr>
          <p:nvPr/>
        </p:nvPicPr>
        <p:blipFill>
          <a:blip r:embed="rId2"/>
          <a:srcRect/>
          <a:stretch>
            <a:fillRect/>
          </a:stretch>
        </p:blipFill>
        <p:spPr bwMode="auto">
          <a:xfrm>
            <a:off x="6072198" y="428604"/>
            <a:ext cx="2823230" cy="285752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051" name="Picture 3"/>
          <p:cNvPicPr>
            <a:picLocks noChangeAspect="1" noChangeArrowheads="1"/>
          </p:cNvPicPr>
          <p:nvPr/>
        </p:nvPicPr>
        <p:blipFill>
          <a:blip r:embed="rId3">
            <a:lum contrast="10000"/>
          </a:blip>
          <a:srcRect/>
          <a:stretch>
            <a:fillRect/>
          </a:stretch>
        </p:blipFill>
        <p:spPr bwMode="auto">
          <a:xfrm>
            <a:off x="5072066" y="3286124"/>
            <a:ext cx="2140721" cy="321471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7" name="Прямоугольник 6"/>
          <p:cNvSpPr>
            <a:spLocks noChangeArrowheads="1"/>
          </p:cNvSpPr>
          <p:nvPr/>
        </p:nvSpPr>
        <p:spPr bwMode="auto">
          <a:xfrm>
            <a:off x="7143750" y="3357563"/>
            <a:ext cx="1254125" cy="369887"/>
          </a:xfrm>
          <a:prstGeom prst="rect">
            <a:avLst/>
          </a:prstGeom>
          <a:noFill/>
          <a:ln w="9525">
            <a:noFill/>
            <a:miter lim="800000"/>
            <a:headEnd/>
            <a:tailEnd/>
          </a:ln>
        </p:spPr>
        <p:txBody>
          <a:bodyPr wrap="none">
            <a:spAutoFit/>
          </a:bodyPr>
          <a:lstStyle/>
          <a:p>
            <a:r>
              <a:rPr lang="ru-RU">
                <a:solidFill>
                  <a:schemeClr val="bg1"/>
                </a:solidFill>
                <a:latin typeface="Calibri" pitchFamily="34" charset="0"/>
              </a:rPr>
              <a:t>А.А.Сурков</a:t>
            </a:r>
            <a:endParaRPr lang="ru-RU">
              <a:latin typeface="Calibri" pitchFamily="34" charset="0"/>
            </a:endParaRPr>
          </a:p>
        </p:txBody>
      </p:sp>
      <p:sp>
        <p:nvSpPr>
          <p:cNvPr id="8" name="Прямоугольник 7"/>
          <p:cNvSpPr>
            <a:spLocks noChangeArrowheads="1"/>
          </p:cNvSpPr>
          <p:nvPr/>
        </p:nvSpPr>
        <p:spPr bwMode="auto">
          <a:xfrm>
            <a:off x="6143625" y="6488113"/>
            <a:ext cx="1343025" cy="369887"/>
          </a:xfrm>
          <a:prstGeom prst="rect">
            <a:avLst/>
          </a:prstGeom>
          <a:noFill/>
          <a:ln w="9525">
            <a:noFill/>
            <a:miter lim="800000"/>
            <a:headEnd/>
            <a:tailEnd/>
          </a:ln>
        </p:spPr>
        <p:txBody>
          <a:bodyPr wrap="none">
            <a:spAutoFit/>
          </a:bodyPr>
          <a:lstStyle/>
          <a:p>
            <a:r>
              <a:rPr lang="ru-RU">
                <a:solidFill>
                  <a:schemeClr val="bg1"/>
                </a:solidFill>
                <a:latin typeface="Calibri" pitchFamily="34" charset="0"/>
              </a:rPr>
              <a:t>К. Я. Листов</a:t>
            </a:r>
            <a:endParaRPr lang="ru-RU">
              <a:latin typeface="Calibri" pitchFamily="34" charset="0"/>
            </a:endParaRPr>
          </a:p>
        </p:txBody>
      </p:sp>
    </p:spTree>
    <p:extLst>
      <p:ext uri="{BB962C8B-B14F-4D97-AF65-F5344CB8AC3E}">
        <p14:creationId xmlns:p14="http://schemas.microsoft.com/office/powerpoint/2010/main" val="377302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00"/>
                                        <p:tgtEl>
                                          <p:spTgt spid="20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idx="1"/>
          </p:nvPr>
        </p:nvSpPr>
        <p:spPr>
          <a:xfrm>
            <a:off x="0" y="857250"/>
            <a:ext cx="4857750" cy="1643063"/>
          </a:xfrm>
        </p:spPr>
        <p:txBody>
          <a:bodyPr/>
          <a:lstStyle/>
          <a:p>
            <a:pPr eaLnBrk="1" hangingPunct="1"/>
            <a:r>
              <a:rPr lang="ru-RU" sz="1800" b="1" smtClean="0">
                <a:solidFill>
                  <a:schemeClr val="bg1"/>
                </a:solidFill>
              </a:rPr>
              <a:t>И сейчас, спустя четыре с половиной десятилетия, песня эта продолжает волновать сердца людей, остается нестареющим гимном любви и верности солдатскому долгу.</a:t>
            </a:r>
          </a:p>
          <a:p>
            <a:pPr eaLnBrk="1" hangingPunct="1"/>
            <a:endParaRPr lang="ru-RU" smtClean="0"/>
          </a:p>
        </p:txBody>
      </p:sp>
      <p:sp>
        <p:nvSpPr>
          <p:cNvPr id="4" name="Заголовок 1"/>
          <p:cNvSpPr>
            <a:spLocks noGrp="1"/>
          </p:cNvSpPr>
          <p:nvPr>
            <p:ph type="title"/>
          </p:nvPr>
        </p:nvSpPr>
        <p:spPr>
          <a:xfrm>
            <a:off x="2786050" y="0"/>
            <a:ext cx="3971924" cy="868346"/>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землянке"</a:t>
            </a:r>
          </a:p>
        </p:txBody>
      </p:sp>
      <p:grpSp>
        <p:nvGrpSpPr>
          <p:cNvPr id="2" name="Группа 9"/>
          <p:cNvGrpSpPr>
            <a:grpSpLocks/>
          </p:cNvGrpSpPr>
          <p:nvPr/>
        </p:nvGrpSpPr>
        <p:grpSpPr bwMode="auto">
          <a:xfrm>
            <a:off x="2643188" y="2071688"/>
            <a:ext cx="6500812" cy="3832225"/>
            <a:chOff x="2643188" y="1571625"/>
            <a:chExt cx="6500812" cy="3832225"/>
          </a:xfrm>
        </p:grpSpPr>
        <p:sp>
          <p:nvSpPr>
            <p:cNvPr id="6150" name="Прямоугольник 4"/>
            <p:cNvSpPr>
              <a:spLocks noChangeArrowheads="1"/>
            </p:cNvSpPr>
            <p:nvPr/>
          </p:nvSpPr>
          <p:spPr bwMode="auto">
            <a:xfrm>
              <a:off x="2643188" y="2571750"/>
              <a:ext cx="3429000" cy="2832100"/>
            </a:xfrm>
            <a:prstGeom prst="rect">
              <a:avLst/>
            </a:prstGeom>
            <a:noFill/>
            <a:ln w="9525">
              <a:noFill/>
              <a:miter lim="800000"/>
              <a:headEnd/>
              <a:tailEnd/>
            </a:ln>
          </p:spPr>
          <p:txBody>
            <a:bodyPr>
              <a:spAutoFit/>
            </a:bodyPr>
            <a:lstStyle/>
            <a:p>
              <a:endParaRPr lang="ru-RU" sz="1600">
                <a:solidFill>
                  <a:schemeClr val="bg1"/>
                </a:solidFill>
                <a:latin typeface="Calibri" pitchFamily="34" charset="0"/>
              </a:endParaRPr>
            </a:p>
            <a:p>
              <a:r>
                <a:rPr lang="ru-RU" sz="1600" i="1">
                  <a:solidFill>
                    <a:schemeClr val="bg1"/>
                  </a:solidFill>
                  <a:latin typeface="Calibri" pitchFamily="34" charset="0"/>
                </a:rPr>
                <a:t>Бьется в тесной печурке огонь, </a:t>
              </a:r>
            </a:p>
            <a:p>
              <a:r>
                <a:rPr lang="ru-RU" sz="1600" i="1">
                  <a:solidFill>
                    <a:schemeClr val="bg1"/>
                  </a:solidFill>
                  <a:latin typeface="Calibri" pitchFamily="34" charset="0"/>
                </a:rPr>
                <a:t>На поленьях смола, как слеза. </a:t>
              </a:r>
            </a:p>
            <a:p>
              <a:r>
                <a:rPr lang="ru-RU" sz="1600" i="1">
                  <a:solidFill>
                    <a:schemeClr val="bg1"/>
                  </a:solidFill>
                  <a:latin typeface="Calibri" pitchFamily="34" charset="0"/>
                </a:rPr>
                <a:t>И поет мне в землянке гармонь </a:t>
              </a:r>
            </a:p>
            <a:p>
              <a:r>
                <a:rPr lang="ru-RU" sz="1600" i="1">
                  <a:solidFill>
                    <a:schemeClr val="bg1"/>
                  </a:solidFill>
                  <a:latin typeface="Calibri" pitchFamily="34" charset="0"/>
                </a:rPr>
                <a:t>Про улыбку твою и глаза. </a:t>
              </a:r>
            </a:p>
            <a:p>
              <a:endParaRPr lang="ru-RU" sz="1600" i="1">
                <a:solidFill>
                  <a:schemeClr val="bg1"/>
                </a:solidFill>
                <a:latin typeface="Calibri" pitchFamily="34" charset="0"/>
              </a:endParaRPr>
            </a:p>
            <a:p>
              <a:r>
                <a:rPr lang="ru-RU" sz="1600" i="1">
                  <a:solidFill>
                    <a:schemeClr val="bg1"/>
                  </a:solidFill>
                  <a:latin typeface="Calibri" pitchFamily="34" charset="0"/>
                </a:rPr>
                <a:t>Про тебя мне шептали кусты </a:t>
              </a:r>
            </a:p>
            <a:p>
              <a:r>
                <a:rPr lang="ru-RU" sz="1600" i="1">
                  <a:solidFill>
                    <a:schemeClr val="bg1"/>
                  </a:solidFill>
                  <a:latin typeface="Calibri" pitchFamily="34" charset="0"/>
                </a:rPr>
                <a:t>В белоснежных полях под Москвой. </a:t>
              </a:r>
            </a:p>
            <a:p>
              <a:r>
                <a:rPr lang="ru-RU" sz="1600" i="1">
                  <a:solidFill>
                    <a:schemeClr val="bg1"/>
                  </a:solidFill>
                  <a:latin typeface="Calibri" pitchFamily="34" charset="0"/>
                </a:rPr>
                <a:t>Я хочу, чтобы слышала ты, </a:t>
              </a:r>
            </a:p>
            <a:p>
              <a:r>
                <a:rPr lang="ru-RU" sz="1600" i="1">
                  <a:solidFill>
                    <a:schemeClr val="bg1"/>
                  </a:solidFill>
                  <a:latin typeface="Calibri" pitchFamily="34" charset="0"/>
                </a:rPr>
                <a:t>Как тоскует мой голос живой. </a:t>
              </a:r>
            </a:p>
            <a:p>
              <a:endParaRPr lang="ru-RU" i="1">
                <a:solidFill>
                  <a:schemeClr val="bg1"/>
                </a:solidFill>
                <a:latin typeface="Calibri" pitchFamily="34" charset="0"/>
              </a:endParaRPr>
            </a:p>
          </p:txBody>
        </p:sp>
        <p:sp>
          <p:nvSpPr>
            <p:cNvPr id="6151" name="Прямоугольник 5"/>
            <p:cNvSpPr>
              <a:spLocks noChangeArrowheads="1"/>
            </p:cNvSpPr>
            <p:nvPr/>
          </p:nvSpPr>
          <p:spPr bwMode="auto">
            <a:xfrm>
              <a:off x="4929188" y="1571625"/>
              <a:ext cx="2214562" cy="1077913"/>
            </a:xfrm>
            <a:prstGeom prst="rect">
              <a:avLst/>
            </a:prstGeom>
            <a:noFill/>
            <a:ln w="9525">
              <a:noFill/>
              <a:miter lim="800000"/>
              <a:headEnd/>
              <a:tailEnd/>
            </a:ln>
          </p:spPr>
          <p:txBody>
            <a:bodyPr>
              <a:spAutoFit/>
            </a:bodyPr>
            <a:lstStyle/>
            <a:p>
              <a:pPr algn="ctr"/>
              <a:r>
                <a:rPr lang="ru-RU" sz="1600" i="1">
                  <a:solidFill>
                    <a:schemeClr val="bg1"/>
                  </a:solidFill>
                  <a:latin typeface="Calibri" pitchFamily="34" charset="0"/>
                </a:rPr>
                <a:t>В ЗЕМЛЯНКЕ </a:t>
              </a:r>
            </a:p>
            <a:p>
              <a:pPr algn="ctr"/>
              <a:endParaRPr lang="ru-RU" sz="1600" i="1">
                <a:solidFill>
                  <a:schemeClr val="bg1"/>
                </a:solidFill>
                <a:latin typeface="Calibri" pitchFamily="34" charset="0"/>
              </a:endParaRPr>
            </a:p>
            <a:p>
              <a:pPr algn="ctr"/>
              <a:r>
                <a:rPr lang="ru-RU" sz="1600" i="1">
                  <a:solidFill>
                    <a:schemeClr val="bg1"/>
                  </a:solidFill>
                  <a:latin typeface="Calibri" pitchFamily="34" charset="0"/>
                </a:rPr>
                <a:t>Стихи А. СУРКОВА </a:t>
              </a:r>
            </a:p>
            <a:p>
              <a:pPr algn="ctr"/>
              <a:r>
                <a:rPr lang="ru-RU" sz="1600" i="1">
                  <a:solidFill>
                    <a:schemeClr val="bg1"/>
                  </a:solidFill>
                  <a:latin typeface="Calibri" pitchFamily="34" charset="0"/>
                </a:rPr>
                <a:t>Музыка К. ЛИСТОВА </a:t>
              </a:r>
            </a:p>
          </p:txBody>
        </p:sp>
        <p:sp>
          <p:nvSpPr>
            <p:cNvPr id="6152" name="Прямоугольник 6"/>
            <p:cNvSpPr>
              <a:spLocks noChangeArrowheads="1"/>
            </p:cNvSpPr>
            <p:nvPr/>
          </p:nvSpPr>
          <p:spPr bwMode="auto">
            <a:xfrm>
              <a:off x="5929313" y="2786063"/>
              <a:ext cx="3214687" cy="2308225"/>
            </a:xfrm>
            <a:prstGeom prst="rect">
              <a:avLst/>
            </a:prstGeom>
            <a:noFill/>
            <a:ln w="9525">
              <a:noFill/>
              <a:miter lim="800000"/>
              <a:headEnd/>
              <a:tailEnd/>
            </a:ln>
          </p:spPr>
          <p:txBody>
            <a:bodyPr>
              <a:spAutoFit/>
            </a:bodyPr>
            <a:lstStyle/>
            <a:p>
              <a:r>
                <a:rPr lang="ru-RU" sz="1600" i="1">
                  <a:solidFill>
                    <a:schemeClr val="bg1"/>
                  </a:solidFill>
                  <a:latin typeface="Calibri" pitchFamily="34" charset="0"/>
                </a:rPr>
                <a:t>Ты сейчас далеко, далеко, </a:t>
              </a:r>
            </a:p>
            <a:p>
              <a:r>
                <a:rPr lang="ru-RU" sz="1600" i="1">
                  <a:solidFill>
                    <a:schemeClr val="bg1"/>
                  </a:solidFill>
                  <a:latin typeface="Calibri" pitchFamily="34" charset="0"/>
                </a:rPr>
                <a:t>Между нами снега и снега. </a:t>
              </a:r>
            </a:p>
            <a:p>
              <a:r>
                <a:rPr lang="ru-RU" sz="1600" i="1">
                  <a:solidFill>
                    <a:schemeClr val="bg1"/>
                  </a:solidFill>
                  <a:latin typeface="Calibri" pitchFamily="34" charset="0"/>
                </a:rPr>
                <a:t>До тебя мне дойти нелегко, </a:t>
              </a:r>
            </a:p>
            <a:p>
              <a:r>
                <a:rPr lang="ru-RU" sz="1600" i="1">
                  <a:solidFill>
                    <a:schemeClr val="bg1"/>
                  </a:solidFill>
                  <a:latin typeface="Calibri" pitchFamily="34" charset="0"/>
                </a:rPr>
                <a:t>А до смерти — четыре шага. </a:t>
              </a:r>
            </a:p>
            <a:p>
              <a:endParaRPr lang="ru-RU" sz="1600" i="1">
                <a:solidFill>
                  <a:schemeClr val="bg1"/>
                </a:solidFill>
                <a:latin typeface="Calibri" pitchFamily="34" charset="0"/>
              </a:endParaRPr>
            </a:p>
            <a:p>
              <a:r>
                <a:rPr lang="ru-RU" sz="1600" i="1">
                  <a:solidFill>
                    <a:schemeClr val="bg1"/>
                  </a:solidFill>
                  <a:latin typeface="Calibri" pitchFamily="34" charset="0"/>
                </a:rPr>
                <a:t>Пой, гармоника, вьюге назло, </a:t>
              </a:r>
            </a:p>
            <a:p>
              <a:r>
                <a:rPr lang="ru-RU" sz="1600" i="1">
                  <a:solidFill>
                    <a:schemeClr val="bg1"/>
                  </a:solidFill>
                  <a:latin typeface="Calibri" pitchFamily="34" charset="0"/>
                </a:rPr>
                <a:t>Заплутавшее счастье зови. </a:t>
              </a:r>
            </a:p>
            <a:p>
              <a:r>
                <a:rPr lang="ru-RU" sz="1600" i="1">
                  <a:solidFill>
                    <a:schemeClr val="bg1"/>
                  </a:solidFill>
                  <a:latin typeface="Calibri" pitchFamily="34" charset="0"/>
                </a:rPr>
                <a:t>Мне в холодной землянке тепло </a:t>
              </a:r>
            </a:p>
            <a:p>
              <a:r>
                <a:rPr lang="ru-RU" sz="1600" i="1">
                  <a:solidFill>
                    <a:schemeClr val="bg1"/>
                  </a:solidFill>
                  <a:latin typeface="Calibri" pitchFamily="34" charset="0"/>
                </a:rPr>
                <a:t>От моей негасимой любви.</a:t>
              </a:r>
            </a:p>
          </p:txBody>
        </p:sp>
      </p:grpSp>
      <p:pic>
        <p:nvPicPr>
          <p:cNvPr id="9" name="08_v_zemlyanke.mp3">
            <a:hlinkClick r:id="" action="ppaction://media"/>
          </p:cNvPr>
          <p:cNvPicPr>
            <a:picLocks noRot="1" noChangeAspect="1"/>
          </p:cNvPicPr>
          <p:nvPr>
            <a:audioFile r:link="rId1"/>
          </p:nvPr>
        </p:nvPicPr>
        <p:blipFill>
          <a:blip r:embed="rId3"/>
          <a:srcRect/>
          <a:stretch>
            <a:fillRect/>
          </a:stretch>
        </p:blipFill>
        <p:spPr bwMode="auto">
          <a:xfrm>
            <a:off x="571500" y="5857875"/>
            <a:ext cx="571500" cy="571500"/>
          </a:xfrm>
          <a:prstGeom prst="rect">
            <a:avLst/>
          </a:prstGeom>
          <a:noFill/>
          <a:ln w="9525">
            <a:noFill/>
            <a:miter lim="800000"/>
            <a:headEnd/>
            <a:tailEnd/>
          </a:ln>
        </p:spPr>
      </p:pic>
    </p:spTree>
    <p:extLst>
      <p:ext uri="{BB962C8B-B14F-4D97-AF65-F5344CB8AC3E}">
        <p14:creationId xmlns:p14="http://schemas.microsoft.com/office/powerpoint/2010/main" val="33806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31072" fill="hold"/>
                                        <p:tgtEl>
                                          <p:spTgt spid="9"/>
                                        </p:tgtEl>
                                      </p:cBhvr>
                                    </p:cmd>
                                  </p:childTnLst>
                                </p:cTn>
                              </p:par>
                            </p:childTnLst>
                          </p:cTn>
                        </p:par>
                      </p:childTnLst>
                    </p:cTn>
                  </p:par>
                </p:childTnLst>
              </p:cTn>
              <p:nextCondLst>
                <p:cond evt="onClick" delay="0">
                  <p:tgtEl>
                    <p:spTgt spid="9"/>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0"/>
            <a:ext cx="3757610" cy="714380"/>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Темная ночь</a:t>
            </a:r>
          </a:p>
        </p:txBody>
      </p:sp>
      <p:sp>
        <p:nvSpPr>
          <p:cNvPr id="7171" name="Содержимое 2"/>
          <p:cNvSpPr>
            <a:spLocks noGrp="1"/>
          </p:cNvSpPr>
          <p:nvPr>
            <p:ph idx="1"/>
          </p:nvPr>
        </p:nvSpPr>
        <p:spPr>
          <a:xfrm>
            <a:off x="142875" y="785813"/>
            <a:ext cx="4143375" cy="5786437"/>
          </a:xfrm>
        </p:spPr>
        <p:txBody>
          <a:bodyPr>
            <a:normAutofit lnSpcReduction="10000"/>
          </a:bodyPr>
          <a:lstStyle/>
          <a:p>
            <a:pPr marL="0" indent="0" eaLnBrk="1" hangingPunct="1">
              <a:buFont typeface="Arial" charset="0"/>
              <a:buNone/>
            </a:pPr>
            <a:r>
              <a:rPr lang="ru-RU" sz="1600" smtClean="0">
                <a:solidFill>
                  <a:schemeClr val="bg1"/>
                </a:solidFill>
              </a:rPr>
              <a:t>История создания всенародно любимой песни «Темная ночь» очень интересна. В 1943 году, во время работы над знаменитым кинофильмом «Два бойца» у режиссера Леонида Лукова не получалось снять эпизод написания солдатом письма. Расстроенному из-за множества безуспешных попыток режиссеру неожиданно пришла мысль, что украшением сцены могла бы стать песня, передающая чувства бойца в момент написания письма родным. Не теряя ни минуты, Леонид Луков поспешил к композитору Никите Богословскому. Поддержав идею Лукова, Никита Владимирович уже через 40 минут предложил другу мелодию. После этого оба приехали к поэту Владимиру Агатову, который, в свою очередь, за пару-тройку часов написал легендарное стихотворение. Так, на музыку Никиты Богословского и слова Владимирам Агатова, благодаря идее Леонида Лукова, была создана любимая и поныне песня «Темная ночь».</a:t>
            </a:r>
          </a:p>
        </p:txBody>
      </p:sp>
      <p:pic>
        <p:nvPicPr>
          <p:cNvPr id="3074" name="Picture 2"/>
          <p:cNvPicPr>
            <a:picLocks noChangeAspect="1" noChangeArrowheads="1"/>
          </p:cNvPicPr>
          <p:nvPr/>
        </p:nvPicPr>
        <p:blipFill>
          <a:blip r:embed="rId2"/>
          <a:srcRect/>
          <a:stretch>
            <a:fillRect/>
          </a:stretch>
        </p:blipFill>
        <p:spPr bwMode="auto">
          <a:xfrm>
            <a:off x="6643702" y="571480"/>
            <a:ext cx="2214578" cy="2575091"/>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 name="Прямоугольник 4"/>
          <p:cNvSpPr>
            <a:spLocks noChangeArrowheads="1"/>
          </p:cNvSpPr>
          <p:nvPr/>
        </p:nvSpPr>
        <p:spPr bwMode="auto">
          <a:xfrm>
            <a:off x="4857750" y="2714625"/>
            <a:ext cx="1428750" cy="677863"/>
          </a:xfrm>
          <a:prstGeom prst="rect">
            <a:avLst/>
          </a:prstGeom>
          <a:noFill/>
          <a:ln w="9525">
            <a:noFill/>
            <a:miter lim="800000"/>
            <a:headEnd/>
            <a:tailEnd/>
          </a:ln>
        </p:spPr>
        <p:txBody>
          <a:bodyPr>
            <a:spAutoFit/>
          </a:bodyPr>
          <a:lstStyle/>
          <a:p>
            <a:r>
              <a:rPr lang="ru-RU">
                <a:latin typeface="Calibri" pitchFamily="34" charset="0"/>
              </a:rPr>
              <a:t> 	</a:t>
            </a:r>
          </a:p>
          <a:p>
            <a:r>
              <a:rPr lang="ru-RU" sz="2000">
                <a:solidFill>
                  <a:schemeClr val="bg1"/>
                </a:solidFill>
                <a:latin typeface="Calibri" pitchFamily="34" charset="0"/>
              </a:rPr>
              <a:t>В. Агатов</a:t>
            </a:r>
          </a:p>
        </p:txBody>
      </p:sp>
      <p:pic>
        <p:nvPicPr>
          <p:cNvPr id="3075" name="Picture 3"/>
          <p:cNvPicPr>
            <a:picLocks noChangeAspect="1" noChangeArrowheads="1"/>
          </p:cNvPicPr>
          <p:nvPr/>
        </p:nvPicPr>
        <p:blipFill>
          <a:blip r:embed="rId3"/>
          <a:srcRect/>
          <a:stretch>
            <a:fillRect/>
          </a:stretch>
        </p:blipFill>
        <p:spPr bwMode="auto">
          <a:xfrm>
            <a:off x="4572000" y="642918"/>
            <a:ext cx="1828813" cy="228601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076" name="Picture 4"/>
          <p:cNvPicPr>
            <a:picLocks noChangeAspect="1" noChangeArrowheads="1"/>
          </p:cNvPicPr>
          <p:nvPr/>
        </p:nvPicPr>
        <p:blipFill>
          <a:blip r:embed="rId4"/>
          <a:srcRect/>
          <a:stretch>
            <a:fillRect/>
          </a:stretch>
        </p:blipFill>
        <p:spPr bwMode="auto">
          <a:xfrm>
            <a:off x="4786313" y="1714500"/>
            <a:ext cx="2586037" cy="3917950"/>
          </a:xfrm>
          <a:prstGeom prst="rect">
            <a:avLst/>
          </a:prstGeom>
          <a:noFill/>
          <a:ln w="9525">
            <a:noFill/>
            <a:miter lim="800000"/>
            <a:headEnd/>
            <a:tailEnd/>
          </a:ln>
        </p:spPr>
      </p:pic>
    </p:spTree>
    <p:extLst>
      <p:ext uri="{BB962C8B-B14F-4D97-AF65-F5344CB8AC3E}">
        <p14:creationId xmlns:p14="http://schemas.microsoft.com/office/powerpoint/2010/main" val="39345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Scale>
                                      <p:cBhvr>
                                        <p:cTn id="14" dur="1000" decel="50000" fill="hold">
                                          <p:stCondLst>
                                            <p:cond delay="0"/>
                                          </p:stCondLst>
                                        </p:cTn>
                                        <p:tgtEl>
                                          <p:spTgt spid="30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075"/>
                                        </p:tgtEl>
                                        <p:attrNameLst>
                                          <p:attrName>ppt_x</p:attrName>
                                          <p:attrName>ppt_y</p:attrName>
                                        </p:attrNameLst>
                                      </p:cBhvr>
                                    </p:animMotion>
                                    <p:animEffect transition="in" filter="fade">
                                      <p:cBhvr>
                                        <p:cTn id="16" dur="1000"/>
                                        <p:tgtEl>
                                          <p:spTgt spid="3075"/>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wipe(down)">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221088"/>
            <a:ext cx="6347047" cy="1570186"/>
          </a:xfrm>
        </p:spPr>
        <p:txBody>
          <a:bodyPr>
            <a:normAutofit/>
          </a:bodyPr>
          <a:lstStyle/>
          <a:p>
            <a:endParaRPr lang="ru-RU" dirty="0"/>
          </a:p>
        </p:txBody>
      </p:sp>
      <p:sp>
        <p:nvSpPr>
          <p:cNvPr id="3" name="Объект 2"/>
          <p:cNvSpPr>
            <a:spLocks noGrp="1"/>
          </p:cNvSpPr>
          <p:nvPr>
            <p:ph idx="1"/>
          </p:nvPr>
        </p:nvSpPr>
        <p:spPr>
          <a:xfrm>
            <a:off x="395536" y="332656"/>
            <a:ext cx="8229600" cy="1656184"/>
          </a:xfrm>
        </p:spPr>
        <p:txBody>
          <a:bodyPr/>
          <a:lstStyle/>
          <a:p>
            <a:r>
              <a:rPr lang="ru-RU" dirty="0" smtClean="0"/>
              <a:t> </a:t>
            </a:r>
            <a:r>
              <a:rPr lang="ru-RU" dirty="0"/>
              <a:t>Сегодня мы </a:t>
            </a:r>
            <a:r>
              <a:rPr lang="ru-RU" dirty="0" smtClean="0"/>
              <a:t>немного расскажем  </a:t>
            </a:r>
            <a:r>
              <a:rPr lang="ru-RU" dirty="0"/>
              <a:t>о музыке, которая рождалась и звучала в годы Великой Отечественной войны.</a:t>
            </a:r>
          </a:p>
        </p:txBody>
      </p:sp>
      <p:pic>
        <p:nvPicPr>
          <p:cNvPr id="1026" name="Picture 2" descr="https://art-apple.ru/albums/worldwar-photos/world-war-photo-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47" y="2060848"/>
            <a:ext cx="648072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938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428860" y="0"/>
            <a:ext cx="3971924" cy="785818"/>
          </a:xfrm>
        </p:spPr>
        <p:txBody>
          <a:bodyPr rtlCol="0">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Темная ночь</a:t>
            </a:r>
          </a:p>
        </p:txBody>
      </p:sp>
      <p:grpSp>
        <p:nvGrpSpPr>
          <p:cNvPr id="2" name="Группа 10"/>
          <p:cNvGrpSpPr>
            <a:grpSpLocks/>
          </p:cNvGrpSpPr>
          <p:nvPr/>
        </p:nvGrpSpPr>
        <p:grpSpPr bwMode="auto">
          <a:xfrm>
            <a:off x="4214813" y="357188"/>
            <a:ext cx="4929187" cy="6500812"/>
            <a:chOff x="4214813" y="357188"/>
            <a:chExt cx="4929187" cy="6500812"/>
          </a:xfrm>
        </p:grpSpPr>
        <p:sp>
          <p:nvSpPr>
            <p:cNvPr id="8198" name="Прямоугольник 4"/>
            <p:cNvSpPr>
              <a:spLocks noChangeArrowheads="1"/>
            </p:cNvSpPr>
            <p:nvPr/>
          </p:nvSpPr>
          <p:spPr bwMode="auto">
            <a:xfrm>
              <a:off x="5286375" y="357188"/>
              <a:ext cx="3000375" cy="1077912"/>
            </a:xfrm>
            <a:prstGeom prst="rect">
              <a:avLst/>
            </a:prstGeom>
            <a:noFill/>
            <a:ln w="9525">
              <a:noFill/>
              <a:miter lim="800000"/>
              <a:headEnd/>
              <a:tailEnd/>
            </a:ln>
          </p:spPr>
          <p:txBody>
            <a:bodyPr>
              <a:spAutoFit/>
            </a:bodyPr>
            <a:lstStyle/>
            <a:p>
              <a:pPr algn="ctr"/>
              <a:r>
                <a:rPr lang="ru-RU" sz="1600" i="1">
                  <a:solidFill>
                    <a:schemeClr val="bg1"/>
                  </a:solidFill>
                  <a:latin typeface="Calibri" pitchFamily="34" charset="0"/>
                </a:rPr>
                <a:t>ТЕМНАЯ НОЧЬ </a:t>
              </a:r>
            </a:p>
            <a:p>
              <a:pPr algn="ctr"/>
              <a:endParaRPr lang="ru-RU" sz="1600" i="1">
                <a:solidFill>
                  <a:schemeClr val="bg1"/>
                </a:solidFill>
                <a:latin typeface="Calibri" pitchFamily="34" charset="0"/>
              </a:endParaRPr>
            </a:p>
            <a:p>
              <a:pPr algn="ctr"/>
              <a:r>
                <a:rPr lang="ru-RU" sz="1600" i="1">
                  <a:solidFill>
                    <a:schemeClr val="bg1"/>
                  </a:solidFill>
                  <a:latin typeface="Calibri" pitchFamily="34" charset="0"/>
                </a:rPr>
                <a:t>Стихи В. АГАТОВА </a:t>
              </a:r>
            </a:p>
            <a:p>
              <a:pPr algn="ctr"/>
              <a:r>
                <a:rPr lang="ru-RU" sz="1600" i="1">
                  <a:solidFill>
                    <a:schemeClr val="bg1"/>
                  </a:solidFill>
                  <a:latin typeface="Calibri" pitchFamily="34" charset="0"/>
                </a:rPr>
                <a:t>Музыка Н. БОГОСЛОВСКОГО</a:t>
              </a:r>
            </a:p>
          </p:txBody>
        </p:sp>
        <p:sp>
          <p:nvSpPr>
            <p:cNvPr id="8199" name="Прямоугольник 5"/>
            <p:cNvSpPr>
              <a:spLocks noChangeArrowheads="1"/>
            </p:cNvSpPr>
            <p:nvPr/>
          </p:nvSpPr>
          <p:spPr bwMode="auto">
            <a:xfrm>
              <a:off x="4214813" y="1500188"/>
              <a:ext cx="4929187" cy="2554287"/>
            </a:xfrm>
            <a:prstGeom prst="rect">
              <a:avLst/>
            </a:prstGeom>
            <a:noFill/>
            <a:ln w="9525">
              <a:noFill/>
              <a:miter lim="800000"/>
              <a:headEnd/>
              <a:tailEnd/>
            </a:ln>
          </p:spPr>
          <p:txBody>
            <a:bodyPr>
              <a:spAutoFit/>
            </a:bodyPr>
            <a:lstStyle/>
            <a:p>
              <a:r>
                <a:rPr lang="ru-RU" sz="1600" i="1">
                  <a:solidFill>
                    <a:schemeClr val="bg1"/>
                  </a:solidFill>
                  <a:latin typeface="Calibri" pitchFamily="34" charset="0"/>
                </a:rPr>
                <a:t>Темная ночь, только пули свистят по степи, </a:t>
              </a:r>
            </a:p>
            <a:p>
              <a:r>
                <a:rPr lang="ru-RU" sz="1600" i="1">
                  <a:solidFill>
                    <a:schemeClr val="bg1"/>
                  </a:solidFill>
                  <a:latin typeface="Calibri" pitchFamily="34" charset="0"/>
                </a:rPr>
                <a:t>Только ветер гудит в проводах, тускло звезды мерцают. </a:t>
              </a:r>
            </a:p>
            <a:p>
              <a:r>
                <a:rPr lang="ru-RU" sz="1600" i="1">
                  <a:solidFill>
                    <a:schemeClr val="bg1"/>
                  </a:solidFill>
                  <a:latin typeface="Calibri" pitchFamily="34" charset="0"/>
                </a:rPr>
                <a:t>В темную ночь ты, любимая, знаю, не спишь, </a:t>
              </a:r>
            </a:p>
            <a:p>
              <a:r>
                <a:rPr lang="ru-RU" sz="1600" i="1">
                  <a:solidFill>
                    <a:schemeClr val="bg1"/>
                  </a:solidFill>
                  <a:latin typeface="Calibri" pitchFamily="34" charset="0"/>
                </a:rPr>
                <a:t>И у детской кроватки тайком ты слезу утираешь. </a:t>
              </a:r>
            </a:p>
            <a:p>
              <a:endParaRPr lang="ru-RU" sz="1600" i="1">
                <a:solidFill>
                  <a:schemeClr val="bg1"/>
                </a:solidFill>
                <a:latin typeface="Calibri" pitchFamily="34" charset="0"/>
              </a:endParaRPr>
            </a:p>
            <a:p>
              <a:r>
                <a:rPr lang="ru-RU" sz="1600" i="1">
                  <a:solidFill>
                    <a:schemeClr val="bg1"/>
                  </a:solidFill>
                  <a:latin typeface="Calibri" pitchFamily="34" charset="0"/>
                </a:rPr>
                <a:t>Как я люблю глубину твоих ласковых глаз, </a:t>
              </a:r>
            </a:p>
            <a:p>
              <a:r>
                <a:rPr lang="ru-RU" sz="1600" i="1">
                  <a:solidFill>
                    <a:schemeClr val="bg1"/>
                  </a:solidFill>
                  <a:latin typeface="Calibri" pitchFamily="34" charset="0"/>
                </a:rPr>
                <a:t>Как я хочу к ним прижаться сейчас губами, </a:t>
              </a:r>
            </a:p>
            <a:p>
              <a:r>
                <a:rPr lang="ru-RU" sz="1600" i="1">
                  <a:solidFill>
                    <a:schemeClr val="bg1"/>
                  </a:solidFill>
                  <a:latin typeface="Calibri" pitchFamily="34" charset="0"/>
                </a:rPr>
                <a:t>Темная ночь разделяет, любимая, нас, </a:t>
              </a:r>
            </a:p>
            <a:p>
              <a:r>
                <a:rPr lang="ru-RU" sz="1600" i="1">
                  <a:solidFill>
                    <a:schemeClr val="bg1"/>
                  </a:solidFill>
                  <a:latin typeface="Calibri" pitchFamily="34" charset="0"/>
                </a:rPr>
                <a:t>И тревожная, черная степь пролегла между нами.</a:t>
              </a:r>
            </a:p>
          </p:txBody>
        </p:sp>
        <p:sp>
          <p:nvSpPr>
            <p:cNvPr id="8200" name="Прямоугольник 6"/>
            <p:cNvSpPr>
              <a:spLocks noChangeArrowheads="1"/>
            </p:cNvSpPr>
            <p:nvPr/>
          </p:nvSpPr>
          <p:spPr bwMode="auto">
            <a:xfrm>
              <a:off x="4214813" y="4057650"/>
              <a:ext cx="4929187" cy="2800350"/>
            </a:xfrm>
            <a:prstGeom prst="rect">
              <a:avLst/>
            </a:prstGeom>
            <a:noFill/>
            <a:ln w="9525">
              <a:noFill/>
              <a:miter lim="800000"/>
              <a:headEnd/>
              <a:tailEnd/>
            </a:ln>
          </p:spPr>
          <p:txBody>
            <a:bodyPr>
              <a:spAutoFit/>
            </a:bodyPr>
            <a:lstStyle/>
            <a:p>
              <a:r>
                <a:rPr lang="ru-RU" sz="1600" i="1">
                  <a:solidFill>
                    <a:schemeClr val="bg1"/>
                  </a:solidFill>
                  <a:latin typeface="Calibri" pitchFamily="34" charset="0"/>
                </a:rPr>
                <a:t>Верю в тебя, дорогую подругу мою, </a:t>
              </a:r>
            </a:p>
            <a:p>
              <a:r>
                <a:rPr lang="ru-RU" sz="1600" i="1">
                  <a:solidFill>
                    <a:schemeClr val="bg1"/>
                  </a:solidFill>
                  <a:latin typeface="Calibri" pitchFamily="34" charset="0"/>
                </a:rPr>
                <a:t>Эта вера от пули меня темной ночью хранила. </a:t>
              </a:r>
            </a:p>
            <a:p>
              <a:r>
                <a:rPr lang="ru-RU" sz="1600" i="1">
                  <a:solidFill>
                    <a:schemeClr val="bg1"/>
                  </a:solidFill>
                  <a:latin typeface="Calibri" pitchFamily="34" charset="0"/>
                </a:rPr>
                <a:t>Радостно мне, я спокоен в смертельном бою, </a:t>
              </a:r>
            </a:p>
            <a:p>
              <a:r>
                <a:rPr lang="ru-RU" sz="1600" i="1">
                  <a:solidFill>
                    <a:schemeClr val="bg1"/>
                  </a:solidFill>
                  <a:latin typeface="Calibri" pitchFamily="34" charset="0"/>
                </a:rPr>
                <a:t>Знаю, встретишь с любовью меня, что б со мной ни случилось. </a:t>
              </a:r>
            </a:p>
            <a:p>
              <a:endParaRPr lang="ru-RU" sz="1600" i="1">
                <a:solidFill>
                  <a:schemeClr val="bg1"/>
                </a:solidFill>
                <a:latin typeface="Calibri" pitchFamily="34" charset="0"/>
              </a:endParaRPr>
            </a:p>
            <a:p>
              <a:r>
                <a:rPr lang="ru-RU" sz="1600" i="1">
                  <a:solidFill>
                    <a:schemeClr val="bg1"/>
                  </a:solidFill>
                  <a:latin typeface="Calibri" pitchFamily="34" charset="0"/>
                </a:rPr>
                <a:t>Смерть не страшна, с ней не раз мы встречались в степи, </a:t>
              </a:r>
            </a:p>
            <a:p>
              <a:r>
                <a:rPr lang="ru-RU" sz="1600" i="1">
                  <a:solidFill>
                    <a:schemeClr val="bg1"/>
                  </a:solidFill>
                  <a:latin typeface="Calibri" pitchFamily="34" charset="0"/>
                </a:rPr>
                <a:t>Вот и сейчас надо мною она кружится... </a:t>
              </a:r>
            </a:p>
            <a:p>
              <a:r>
                <a:rPr lang="ru-RU" sz="1600" i="1">
                  <a:solidFill>
                    <a:schemeClr val="bg1"/>
                  </a:solidFill>
                  <a:latin typeface="Calibri" pitchFamily="34" charset="0"/>
                </a:rPr>
                <a:t>Ты меня ждешь и у детской кроватки не спишь, </a:t>
              </a:r>
            </a:p>
            <a:p>
              <a:r>
                <a:rPr lang="ru-RU" sz="1600" i="1">
                  <a:solidFill>
                    <a:schemeClr val="bg1"/>
                  </a:solidFill>
                  <a:latin typeface="Calibri" pitchFamily="34" charset="0"/>
                </a:rPr>
                <a:t>И поэтому, знаю, со мной ничего не случится.</a:t>
              </a:r>
            </a:p>
          </p:txBody>
        </p:sp>
      </p:grpSp>
      <p:sp>
        <p:nvSpPr>
          <p:cNvPr id="8196" name="Содержимое 2"/>
          <p:cNvSpPr>
            <a:spLocks noGrp="1"/>
          </p:cNvSpPr>
          <p:nvPr>
            <p:ph idx="1"/>
          </p:nvPr>
        </p:nvSpPr>
        <p:spPr>
          <a:xfrm>
            <a:off x="0" y="928688"/>
            <a:ext cx="3429000" cy="5572125"/>
          </a:xfrm>
        </p:spPr>
        <p:txBody>
          <a:bodyPr>
            <a:normAutofit lnSpcReduction="10000"/>
          </a:bodyPr>
          <a:lstStyle/>
          <a:p>
            <a:pPr marL="0" indent="0" eaLnBrk="1" hangingPunct="1">
              <a:buFont typeface="Arial" charset="0"/>
              <a:buNone/>
            </a:pPr>
            <a:r>
              <a:rPr lang="ru-RU" sz="1800" smtClean="0">
                <a:solidFill>
                  <a:schemeClr val="bg1"/>
                </a:solidFill>
              </a:rPr>
              <a:t>После выхода на экраны фильма «Два бойца» песню запела вся стана. Её пели на передовой, её пели и дома, ожидая своих родных с фронта. Интересный факт: в далекие 40-е весь первый тираж пластинки с только что написанной песней "Темная ночь" был забракован: отдел технического контроля обнаружил в фонограмме незапланированный шорох. Оказалось, что одна из работниц завода, слушая песню, не сдержалась и заплакала. Слезы попали на восковую матрицу и... Так простая труженица Галя Журавлева вошла в историю.</a:t>
            </a:r>
          </a:p>
        </p:txBody>
      </p:sp>
      <p:pic>
        <p:nvPicPr>
          <p:cNvPr id="10" name="07_temnaya_nochb.mp3">
            <a:hlinkClick r:id="" action="ppaction://media"/>
          </p:cNvPr>
          <p:cNvPicPr>
            <a:picLocks noRot="1" noChangeAspect="1"/>
          </p:cNvPicPr>
          <p:nvPr>
            <a:audioFile r:link="rId1"/>
          </p:nvPr>
        </p:nvPicPr>
        <p:blipFill>
          <a:blip r:embed="rId3"/>
          <a:srcRect/>
          <a:stretch>
            <a:fillRect/>
          </a:stretch>
        </p:blipFill>
        <p:spPr bwMode="auto">
          <a:xfrm>
            <a:off x="214313" y="6143625"/>
            <a:ext cx="571500" cy="571500"/>
          </a:xfrm>
          <a:prstGeom prst="rect">
            <a:avLst/>
          </a:prstGeom>
          <a:noFill/>
          <a:ln w="9525">
            <a:noFill/>
            <a:miter lim="800000"/>
            <a:headEnd/>
            <a:tailEnd/>
          </a:ln>
        </p:spPr>
      </p:pic>
    </p:spTree>
    <p:extLst>
      <p:ext uri="{BB962C8B-B14F-4D97-AF65-F5344CB8AC3E}">
        <p14:creationId xmlns:p14="http://schemas.microsoft.com/office/powerpoint/2010/main" val="233606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07702" fill="hold"/>
                                        <p:tgtEl>
                                          <p:spTgt spid="10"/>
                                        </p:tgtEl>
                                      </p:cBhvr>
                                    </p:cmd>
                                  </p:childTnLst>
                                </p:cTn>
                              </p:par>
                            </p:childTnLst>
                          </p:cTn>
                        </p:par>
                      </p:childTnLst>
                    </p:cTn>
                  </p:par>
                </p:childTnLst>
              </p:cTn>
              <p:nextCondLst>
                <p:cond evt="onClick" delay="0">
                  <p:tgtEl>
                    <p:spTgt spid="10"/>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0" y="857250"/>
            <a:ext cx="4643438" cy="5643563"/>
          </a:xfrm>
        </p:spPr>
        <p:txBody>
          <a:bodyPr/>
          <a:lstStyle/>
          <a:p>
            <a:pPr marL="0" indent="0">
              <a:buFont typeface="Arial" charset="0"/>
              <a:buNone/>
            </a:pPr>
            <a:r>
              <a:rPr lang="ru-RU" sz="1600" smtClean="0">
                <a:solidFill>
                  <a:schemeClr val="bg1"/>
                </a:solidFill>
              </a:rPr>
              <a:t>В 1940 году по просьбе руководства Политуправления Киевского военного округа для Окружного Ансамбля песни и пляски поэтом Яковом Шведовым и композитором Анатолием Новиковым была создана песенная сюита о молдавских партизанах. Всего в сюите было семь песен, среди них, как Вы уже догадались, и «Смуглянка», написанная на основе молдавского фольклорного творчества. В начале Великой Отечественной войны ноты цикла у Новикова потерялись. Восстановив по памяти черновые наброски, Анатолий Григорьевич показал «Смуглянку» на радио. Но «несерьезная» песня не произвела впечатления на руководство. Только в конце 1944 года песня о молдавской девушке-партизанке в числе прочих композиций Новикова была по достоинству оценена руководителем Ансамбля песни пляски Красной Армии А. В. Александровым. Так веселая лирическая песня о партизанах Гражданской войны стала любимой как в тылу, так и на фронте.</a:t>
            </a:r>
          </a:p>
        </p:txBody>
      </p:sp>
      <p:sp>
        <p:nvSpPr>
          <p:cNvPr id="4" name="Заголовок 1"/>
          <p:cNvSpPr>
            <a:spLocks noGrp="1"/>
          </p:cNvSpPr>
          <p:nvPr>
            <p:ph type="title"/>
          </p:nvPr>
        </p:nvSpPr>
        <p:spPr>
          <a:xfrm>
            <a:off x="2143108" y="0"/>
            <a:ext cx="5114932" cy="928694"/>
          </a:xfrm>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Смуглянка</a:t>
            </a:r>
          </a:p>
        </p:txBody>
      </p:sp>
      <p:pic>
        <p:nvPicPr>
          <p:cNvPr id="24578" name="Picture 2"/>
          <p:cNvPicPr>
            <a:picLocks noChangeAspect="1" noChangeArrowheads="1"/>
          </p:cNvPicPr>
          <p:nvPr/>
        </p:nvPicPr>
        <p:blipFill>
          <a:blip r:embed="rId2"/>
          <a:srcRect/>
          <a:stretch>
            <a:fillRect/>
          </a:stretch>
        </p:blipFill>
        <p:spPr bwMode="auto">
          <a:xfrm>
            <a:off x="5500694" y="1071546"/>
            <a:ext cx="2881318" cy="3981458"/>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12293" name="Прямоугольник 5"/>
          <p:cNvSpPr>
            <a:spLocks noChangeArrowheads="1"/>
          </p:cNvSpPr>
          <p:nvPr/>
        </p:nvSpPr>
        <p:spPr bwMode="auto">
          <a:xfrm>
            <a:off x="6286500" y="5072063"/>
            <a:ext cx="1357313" cy="369887"/>
          </a:xfrm>
          <a:prstGeom prst="rect">
            <a:avLst/>
          </a:prstGeom>
          <a:noFill/>
          <a:ln w="9525">
            <a:noFill/>
            <a:miter lim="800000"/>
            <a:headEnd/>
            <a:tailEnd/>
          </a:ln>
        </p:spPr>
        <p:txBody>
          <a:bodyPr>
            <a:spAutoFit/>
          </a:bodyPr>
          <a:lstStyle/>
          <a:p>
            <a:r>
              <a:rPr lang="ru-RU">
                <a:solidFill>
                  <a:schemeClr val="bg1"/>
                </a:solidFill>
              </a:rPr>
              <a:t>А. Новиков</a:t>
            </a:r>
            <a:endParaRPr lang="ru-RU"/>
          </a:p>
        </p:txBody>
      </p:sp>
    </p:spTree>
    <p:extLst>
      <p:ext uri="{BB962C8B-B14F-4D97-AF65-F5344CB8AC3E}">
        <p14:creationId xmlns:p14="http://schemas.microsoft.com/office/powerpoint/2010/main" val="342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800" decel="100000"/>
                                        <p:tgtEl>
                                          <p:spTgt spid="24578"/>
                                        </p:tgtEl>
                                      </p:cBhvr>
                                    </p:animEffect>
                                    <p:anim calcmode="lin" valueType="num">
                                      <p:cBhvr>
                                        <p:cTn id="8" dur="800" decel="100000" fill="hold"/>
                                        <p:tgtEl>
                                          <p:spTgt spid="24578"/>
                                        </p:tgtEl>
                                        <p:attrNameLst>
                                          <p:attrName>style.rotation</p:attrName>
                                        </p:attrNameLst>
                                      </p:cBhvr>
                                      <p:tavLst>
                                        <p:tav tm="0">
                                          <p:val>
                                            <p:fltVal val="-90"/>
                                          </p:val>
                                        </p:tav>
                                        <p:tav tm="100000">
                                          <p:val>
                                            <p:fltVal val="0"/>
                                          </p:val>
                                        </p:tav>
                                      </p:tavLst>
                                    </p:anim>
                                    <p:anim calcmode="lin" valueType="num">
                                      <p:cBhvr>
                                        <p:cTn id="9" dur="800" decel="100000" fill="hold"/>
                                        <p:tgtEl>
                                          <p:spTgt spid="24578"/>
                                        </p:tgtEl>
                                        <p:attrNameLst>
                                          <p:attrName>ppt_x</p:attrName>
                                        </p:attrNameLst>
                                      </p:cBhvr>
                                      <p:tavLst>
                                        <p:tav tm="0">
                                          <p:val>
                                            <p:strVal val="#ppt_x+0.4"/>
                                          </p:val>
                                        </p:tav>
                                        <p:tav tm="100000">
                                          <p:val>
                                            <p:strVal val="#ppt_x-0.05"/>
                                          </p:val>
                                        </p:tav>
                                      </p:tavLst>
                                    </p:anim>
                                    <p:anim calcmode="lin" valueType="num">
                                      <p:cBhvr>
                                        <p:cTn id="10" dur="800" decel="100000" fill="hold"/>
                                        <p:tgtEl>
                                          <p:spTgt spid="245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7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2293"/>
                                        </p:tgtEl>
                                        <p:attrNameLst>
                                          <p:attrName>style.visibility</p:attrName>
                                        </p:attrNameLst>
                                      </p:cBhvr>
                                      <p:to>
                                        <p:strVal val="visible"/>
                                      </p:to>
                                    </p:set>
                                    <p:animEffect transition="in" filter="fade">
                                      <p:cBhvr>
                                        <p:cTn id="15" dur="800" decel="100000"/>
                                        <p:tgtEl>
                                          <p:spTgt spid="12293"/>
                                        </p:tgtEl>
                                      </p:cBhvr>
                                    </p:animEffect>
                                    <p:anim calcmode="lin" valueType="num">
                                      <p:cBhvr>
                                        <p:cTn id="16" dur="800" decel="100000" fill="hold"/>
                                        <p:tgtEl>
                                          <p:spTgt spid="12293"/>
                                        </p:tgtEl>
                                        <p:attrNameLst>
                                          <p:attrName>style.rotation</p:attrName>
                                        </p:attrNameLst>
                                      </p:cBhvr>
                                      <p:tavLst>
                                        <p:tav tm="0">
                                          <p:val>
                                            <p:fltVal val="-90"/>
                                          </p:val>
                                        </p:tav>
                                        <p:tav tm="100000">
                                          <p:val>
                                            <p:fltVal val="0"/>
                                          </p:val>
                                        </p:tav>
                                      </p:tavLst>
                                    </p:anim>
                                    <p:anim calcmode="lin" valueType="num">
                                      <p:cBhvr>
                                        <p:cTn id="17" dur="800" decel="100000" fill="hold"/>
                                        <p:tgtEl>
                                          <p:spTgt spid="12293"/>
                                        </p:tgtEl>
                                        <p:attrNameLst>
                                          <p:attrName>ppt_x</p:attrName>
                                        </p:attrNameLst>
                                      </p:cBhvr>
                                      <p:tavLst>
                                        <p:tav tm="0">
                                          <p:val>
                                            <p:strVal val="#ppt_x+0.4"/>
                                          </p:val>
                                        </p:tav>
                                        <p:tav tm="100000">
                                          <p:val>
                                            <p:strVal val="#ppt_x-0.05"/>
                                          </p:val>
                                        </p:tav>
                                      </p:tavLst>
                                    </p:anim>
                                    <p:anim calcmode="lin" valueType="num">
                                      <p:cBhvr>
                                        <p:cTn id="18" dur="800" decel="100000" fill="hold"/>
                                        <p:tgtEl>
                                          <p:spTgt spid="1229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29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29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143108" y="0"/>
            <a:ext cx="5114932" cy="642942"/>
          </a:xfrm>
          <a:prstGeom prst="rect">
            <a:avLst/>
          </a:prstGeom>
        </p:spPr>
        <p:txBody>
          <a:bodyPr>
            <a:normAutofit fontScale="9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defRPr/>
            </a:pPr>
            <a:r>
              <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Смуглянка</a:t>
            </a:r>
          </a:p>
        </p:txBody>
      </p:sp>
      <p:grpSp>
        <p:nvGrpSpPr>
          <p:cNvPr id="2" name="Группа 7"/>
          <p:cNvGrpSpPr>
            <a:grpSpLocks/>
          </p:cNvGrpSpPr>
          <p:nvPr/>
        </p:nvGrpSpPr>
        <p:grpSpPr bwMode="auto">
          <a:xfrm>
            <a:off x="642938" y="428625"/>
            <a:ext cx="8358187" cy="6429375"/>
            <a:chOff x="642910" y="428625"/>
            <a:chExt cx="8358246" cy="6429375"/>
          </a:xfrm>
        </p:grpSpPr>
        <p:sp>
          <p:nvSpPr>
            <p:cNvPr id="13317" name="Прямоугольник 3"/>
            <p:cNvSpPr>
              <a:spLocks noChangeArrowheads="1"/>
            </p:cNvSpPr>
            <p:nvPr/>
          </p:nvSpPr>
          <p:spPr bwMode="auto">
            <a:xfrm>
              <a:off x="3286125" y="428625"/>
              <a:ext cx="2714625" cy="1077913"/>
            </a:xfrm>
            <a:prstGeom prst="rect">
              <a:avLst/>
            </a:prstGeom>
            <a:noFill/>
            <a:ln w="9525">
              <a:noFill/>
              <a:miter lim="800000"/>
              <a:headEnd/>
              <a:tailEnd/>
            </a:ln>
          </p:spPr>
          <p:txBody>
            <a:bodyPr>
              <a:spAutoFit/>
            </a:bodyPr>
            <a:lstStyle/>
            <a:p>
              <a:pPr algn="ctr"/>
              <a:r>
                <a:rPr lang="ru-RU" sz="1600" i="1">
                  <a:solidFill>
                    <a:schemeClr val="bg1"/>
                  </a:solidFill>
                  <a:latin typeface="Times New Roman" pitchFamily="18" charset="0"/>
                  <a:cs typeface="Times New Roman" pitchFamily="18" charset="0"/>
                </a:rPr>
                <a:t>СМУГЛЯНКА </a:t>
              </a:r>
            </a:p>
            <a:p>
              <a:pPr algn="ctr"/>
              <a:endParaRPr lang="ru-RU" sz="1600" i="1">
                <a:solidFill>
                  <a:schemeClr val="bg1"/>
                </a:solidFill>
                <a:latin typeface="Times New Roman" pitchFamily="18" charset="0"/>
                <a:cs typeface="Times New Roman" pitchFamily="18" charset="0"/>
              </a:endParaRPr>
            </a:p>
            <a:p>
              <a:pPr algn="ctr"/>
              <a:r>
                <a:rPr lang="ru-RU" sz="1600" i="1">
                  <a:solidFill>
                    <a:schemeClr val="bg1"/>
                  </a:solidFill>
                  <a:latin typeface="Times New Roman" pitchFamily="18" charset="0"/>
                  <a:cs typeface="Times New Roman" pitchFamily="18" charset="0"/>
                </a:rPr>
                <a:t>Стихи Я. ШВЕДОВА </a:t>
              </a:r>
            </a:p>
            <a:p>
              <a:pPr algn="ctr"/>
              <a:r>
                <a:rPr lang="ru-RU" sz="1600" i="1">
                  <a:solidFill>
                    <a:schemeClr val="bg1"/>
                  </a:solidFill>
                  <a:latin typeface="Times New Roman" pitchFamily="18" charset="0"/>
                  <a:cs typeface="Times New Roman" pitchFamily="18" charset="0"/>
                </a:rPr>
                <a:t> Музыка А. НОВИКОВА</a:t>
              </a:r>
            </a:p>
          </p:txBody>
        </p:sp>
        <p:sp>
          <p:nvSpPr>
            <p:cNvPr id="13318" name="Прямоугольник 9"/>
            <p:cNvSpPr>
              <a:spLocks noChangeArrowheads="1"/>
            </p:cNvSpPr>
            <p:nvPr/>
          </p:nvSpPr>
          <p:spPr bwMode="auto">
            <a:xfrm>
              <a:off x="642910" y="1103313"/>
              <a:ext cx="4000496" cy="5754687"/>
            </a:xfrm>
            <a:prstGeom prst="rect">
              <a:avLst/>
            </a:prstGeom>
            <a:noFill/>
            <a:ln w="9525">
              <a:noFill/>
              <a:miter lim="800000"/>
              <a:headEnd/>
              <a:tailEnd/>
            </a:ln>
          </p:spPr>
          <p:txBody>
            <a:bodyPr>
              <a:spAutoFit/>
            </a:bodyPr>
            <a:lstStyle/>
            <a:p>
              <a:r>
                <a:rPr lang="ru-RU" sz="1600" i="1">
                  <a:solidFill>
                    <a:schemeClr val="bg1"/>
                  </a:solidFill>
                  <a:latin typeface="Times New Roman" pitchFamily="18" charset="0"/>
                  <a:cs typeface="Times New Roman" pitchFamily="18" charset="0"/>
                </a:rPr>
                <a:t>Как-то летом на рассвете </a:t>
              </a:r>
            </a:p>
            <a:p>
              <a:r>
                <a:rPr lang="ru-RU" sz="1600" i="1">
                  <a:solidFill>
                    <a:schemeClr val="bg1"/>
                  </a:solidFill>
                  <a:latin typeface="Times New Roman" pitchFamily="18" charset="0"/>
                  <a:cs typeface="Times New Roman" pitchFamily="18" charset="0"/>
                </a:rPr>
                <a:t> Заглянул в соседний сад. </a:t>
              </a:r>
            </a:p>
            <a:p>
              <a:r>
                <a:rPr lang="ru-RU" sz="1600" i="1">
                  <a:solidFill>
                    <a:schemeClr val="bg1"/>
                  </a:solidFill>
                  <a:latin typeface="Times New Roman" pitchFamily="18" charset="0"/>
                  <a:cs typeface="Times New Roman" pitchFamily="18" charset="0"/>
                </a:rPr>
                <a:t> Там смуглянка-молдаванка </a:t>
              </a:r>
            </a:p>
            <a:p>
              <a:r>
                <a:rPr lang="ru-RU" sz="1600" i="1">
                  <a:solidFill>
                    <a:schemeClr val="bg1"/>
                  </a:solidFill>
                  <a:latin typeface="Times New Roman" pitchFamily="18" charset="0"/>
                  <a:cs typeface="Times New Roman" pitchFamily="18" charset="0"/>
                </a:rPr>
                <a:t> Собирала виноград. </a:t>
              </a:r>
            </a:p>
            <a:p>
              <a:r>
                <a:rPr lang="ru-RU" sz="1600" i="1">
                  <a:solidFill>
                    <a:schemeClr val="bg1"/>
                  </a:solidFill>
                  <a:latin typeface="Times New Roman" pitchFamily="18" charset="0"/>
                  <a:cs typeface="Times New Roman" pitchFamily="18" charset="0"/>
                </a:rPr>
                <a:t> Я краснею, я бледнею, </a:t>
              </a:r>
            </a:p>
            <a:p>
              <a:r>
                <a:rPr lang="ru-RU" sz="1600" i="1">
                  <a:solidFill>
                    <a:schemeClr val="bg1"/>
                  </a:solidFill>
                  <a:latin typeface="Times New Roman" pitchFamily="18" charset="0"/>
                  <a:cs typeface="Times New Roman" pitchFamily="18" charset="0"/>
                </a:rPr>
                <a:t> Захотелось вдруг сказать: </a:t>
              </a:r>
            </a:p>
            <a:p>
              <a:r>
                <a:rPr lang="ru-RU" sz="1600" i="1">
                  <a:solidFill>
                    <a:schemeClr val="bg1"/>
                  </a:solidFill>
                  <a:latin typeface="Times New Roman" pitchFamily="18" charset="0"/>
                  <a:cs typeface="Times New Roman" pitchFamily="18" charset="0"/>
                </a:rPr>
                <a:t> Станем над рекою </a:t>
              </a:r>
            </a:p>
            <a:p>
              <a:r>
                <a:rPr lang="ru-RU" sz="1600" i="1">
                  <a:solidFill>
                    <a:schemeClr val="bg1"/>
                  </a:solidFill>
                  <a:latin typeface="Times New Roman" pitchFamily="18" charset="0"/>
                  <a:cs typeface="Times New Roman" pitchFamily="18" charset="0"/>
                </a:rPr>
                <a:t> Зорьки летние встречать! </a:t>
              </a:r>
            </a:p>
            <a:p>
              <a:endParaRPr lang="ru-RU" sz="1600" i="1">
                <a:solidFill>
                  <a:schemeClr val="bg1"/>
                </a:solidFill>
                <a:latin typeface="Times New Roman" pitchFamily="18" charset="0"/>
                <a:cs typeface="Times New Roman" pitchFamily="18" charset="0"/>
              </a:endParaRPr>
            </a:p>
            <a:p>
              <a:r>
                <a:rPr lang="ru-RU" sz="1600" i="1">
                  <a:solidFill>
                    <a:schemeClr val="bg1"/>
                  </a:solidFill>
                  <a:latin typeface="Times New Roman" pitchFamily="18" charset="0"/>
                  <a:cs typeface="Times New Roman" pitchFamily="18" charset="0"/>
                </a:rPr>
                <a:t>Припев: </a:t>
              </a:r>
            </a:p>
            <a:p>
              <a:r>
                <a:rPr lang="ru-RU" sz="1600" i="1">
                  <a:solidFill>
                    <a:schemeClr val="bg1"/>
                  </a:solidFill>
                  <a:latin typeface="Times New Roman" pitchFamily="18" charset="0"/>
                  <a:cs typeface="Times New Roman" pitchFamily="18" charset="0"/>
                </a:rPr>
                <a:t> Раскудрявый клен зеленый, лист резной, </a:t>
              </a:r>
            </a:p>
            <a:p>
              <a:r>
                <a:rPr lang="ru-RU" sz="1600" i="1">
                  <a:solidFill>
                    <a:schemeClr val="bg1"/>
                  </a:solidFill>
                  <a:latin typeface="Times New Roman" pitchFamily="18" charset="0"/>
                  <a:cs typeface="Times New Roman" pitchFamily="18" charset="0"/>
                </a:rPr>
                <a:t> Я влюбленный и смущенный пред тобой. </a:t>
              </a:r>
            </a:p>
            <a:p>
              <a:r>
                <a:rPr lang="ru-RU" sz="1600" i="1">
                  <a:solidFill>
                    <a:schemeClr val="bg1"/>
                  </a:solidFill>
                  <a:latin typeface="Times New Roman" pitchFamily="18" charset="0"/>
                  <a:cs typeface="Times New Roman" pitchFamily="18" charset="0"/>
                </a:rPr>
                <a:t> Клен зеленый, да клен кудрявый, </a:t>
              </a:r>
            </a:p>
            <a:p>
              <a:r>
                <a:rPr lang="ru-RU" sz="1600" i="1">
                  <a:solidFill>
                    <a:schemeClr val="bg1"/>
                  </a:solidFill>
                  <a:latin typeface="Times New Roman" pitchFamily="18" charset="0"/>
                  <a:cs typeface="Times New Roman" pitchFamily="18" charset="0"/>
                </a:rPr>
                <a:t> Да раскудрявый, резной! </a:t>
              </a:r>
            </a:p>
            <a:p>
              <a:endParaRPr lang="ru-RU" sz="1600" i="1">
                <a:solidFill>
                  <a:schemeClr val="bg1"/>
                </a:solidFill>
                <a:latin typeface="Times New Roman" pitchFamily="18" charset="0"/>
                <a:cs typeface="Times New Roman" pitchFamily="18" charset="0"/>
              </a:endParaRPr>
            </a:p>
            <a:p>
              <a:r>
                <a:rPr lang="ru-RU" sz="1600" i="1">
                  <a:solidFill>
                    <a:schemeClr val="bg1"/>
                  </a:solidFill>
                  <a:latin typeface="Times New Roman" pitchFamily="18" charset="0"/>
                  <a:cs typeface="Times New Roman" pitchFamily="18" charset="0"/>
                </a:rPr>
                <a:t>А смуглянка-молдаванка </a:t>
              </a:r>
            </a:p>
            <a:p>
              <a:r>
                <a:rPr lang="ru-RU" sz="1600" i="1">
                  <a:solidFill>
                    <a:schemeClr val="bg1"/>
                  </a:solidFill>
                  <a:latin typeface="Times New Roman" pitchFamily="18" charset="0"/>
                  <a:cs typeface="Times New Roman" pitchFamily="18" charset="0"/>
                </a:rPr>
                <a:t> Отвечала парню в лад: </a:t>
              </a:r>
            </a:p>
            <a:p>
              <a:r>
                <a:rPr lang="ru-RU" sz="1600" i="1">
                  <a:solidFill>
                    <a:schemeClr val="bg1"/>
                  </a:solidFill>
                  <a:latin typeface="Times New Roman" pitchFamily="18" charset="0"/>
                  <a:cs typeface="Times New Roman" pitchFamily="18" charset="0"/>
                </a:rPr>
                <a:t> — Партизанский, молдаванский </a:t>
              </a:r>
            </a:p>
            <a:p>
              <a:r>
                <a:rPr lang="ru-RU" sz="1600" i="1">
                  <a:solidFill>
                    <a:schemeClr val="bg1"/>
                  </a:solidFill>
                  <a:latin typeface="Times New Roman" pitchFamily="18" charset="0"/>
                  <a:cs typeface="Times New Roman" pitchFamily="18" charset="0"/>
                </a:rPr>
                <a:t> Собираем мы отряд. </a:t>
              </a:r>
            </a:p>
            <a:p>
              <a:r>
                <a:rPr lang="ru-RU" sz="1600" i="1">
                  <a:solidFill>
                    <a:schemeClr val="bg1"/>
                  </a:solidFill>
                  <a:latin typeface="Times New Roman" pitchFamily="18" charset="0"/>
                  <a:cs typeface="Times New Roman" pitchFamily="18" charset="0"/>
                </a:rPr>
                <a:t> Нынче рано партизаны </a:t>
              </a:r>
            </a:p>
            <a:p>
              <a:r>
                <a:rPr lang="ru-RU" sz="1600" i="1">
                  <a:solidFill>
                    <a:schemeClr val="bg1"/>
                  </a:solidFill>
                  <a:latin typeface="Times New Roman" pitchFamily="18" charset="0"/>
                  <a:cs typeface="Times New Roman" pitchFamily="18" charset="0"/>
                </a:rPr>
                <a:t> Дом покинули родной. </a:t>
              </a:r>
            </a:p>
            <a:p>
              <a:r>
                <a:rPr lang="ru-RU" sz="1600" i="1">
                  <a:solidFill>
                    <a:schemeClr val="bg1"/>
                  </a:solidFill>
                  <a:latin typeface="Times New Roman" pitchFamily="18" charset="0"/>
                  <a:cs typeface="Times New Roman" pitchFamily="18" charset="0"/>
                </a:rPr>
                <a:t> Ждет тебя дорога </a:t>
              </a:r>
            </a:p>
            <a:p>
              <a:r>
                <a:rPr lang="ru-RU" sz="1600" i="1">
                  <a:solidFill>
                    <a:schemeClr val="bg1"/>
                  </a:solidFill>
                  <a:latin typeface="Times New Roman" pitchFamily="18" charset="0"/>
                  <a:cs typeface="Times New Roman" pitchFamily="18" charset="0"/>
                </a:rPr>
                <a:t> К партизанам в лес густой.</a:t>
              </a:r>
            </a:p>
          </p:txBody>
        </p:sp>
        <p:sp>
          <p:nvSpPr>
            <p:cNvPr id="13319" name="Прямоугольник 10"/>
            <p:cNvSpPr>
              <a:spLocks noChangeArrowheads="1"/>
            </p:cNvSpPr>
            <p:nvPr/>
          </p:nvSpPr>
          <p:spPr bwMode="auto">
            <a:xfrm>
              <a:off x="5000628" y="1643050"/>
              <a:ext cx="4000528" cy="4278312"/>
            </a:xfrm>
            <a:prstGeom prst="rect">
              <a:avLst/>
            </a:prstGeom>
            <a:noFill/>
            <a:ln w="9525">
              <a:noFill/>
              <a:miter lim="800000"/>
              <a:headEnd/>
              <a:tailEnd/>
            </a:ln>
          </p:spPr>
          <p:txBody>
            <a:bodyPr>
              <a:spAutoFit/>
            </a:bodyPr>
            <a:lstStyle/>
            <a:p>
              <a:r>
                <a:rPr lang="ru-RU" sz="1600" i="1">
                  <a:solidFill>
                    <a:schemeClr val="bg1"/>
                  </a:solidFill>
                  <a:latin typeface="Times New Roman" pitchFamily="18" charset="0"/>
                  <a:cs typeface="Times New Roman" pitchFamily="18" charset="0"/>
                </a:rPr>
                <a:t>Припев. </a:t>
              </a:r>
            </a:p>
            <a:p>
              <a:endParaRPr lang="ru-RU" sz="1600" i="1">
                <a:solidFill>
                  <a:schemeClr val="bg1"/>
                </a:solidFill>
                <a:latin typeface="Times New Roman" pitchFamily="18" charset="0"/>
                <a:cs typeface="Times New Roman" pitchFamily="18" charset="0"/>
              </a:endParaRPr>
            </a:p>
            <a:p>
              <a:r>
                <a:rPr lang="ru-RU" sz="1600" i="1">
                  <a:solidFill>
                    <a:schemeClr val="bg1"/>
                  </a:solidFill>
                  <a:latin typeface="Times New Roman" pitchFamily="18" charset="0"/>
                  <a:cs typeface="Times New Roman" pitchFamily="18" charset="0"/>
                </a:rPr>
                <a:t>И смуглянка-молдаванка </a:t>
              </a:r>
            </a:p>
            <a:p>
              <a:r>
                <a:rPr lang="ru-RU" sz="1600" i="1">
                  <a:solidFill>
                    <a:schemeClr val="bg1"/>
                  </a:solidFill>
                  <a:latin typeface="Times New Roman" pitchFamily="18" charset="0"/>
                  <a:cs typeface="Times New Roman" pitchFamily="18" charset="0"/>
                </a:rPr>
                <a:t> По тропинке в лес ушла. </a:t>
              </a:r>
            </a:p>
            <a:p>
              <a:r>
                <a:rPr lang="ru-RU" sz="1600" i="1">
                  <a:solidFill>
                    <a:schemeClr val="bg1"/>
                  </a:solidFill>
                  <a:latin typeface="Times New Roman" pitchFamily="18" charset="0"/>
                  <a:cs typeface="Times New Roman" pitchFamily="18" charset="0"/>
                </a:rPr>
                <a:t> В том обиду я увидел, </a:t>
              </a:r>
            </a:p>
            <a:p>
              <a:r>
                <a:rPr lang="ru-RU" sz="1600" i="1">
                  <a:solidFill>
                    <a:schemeClr val="bg1"/>
                  </a:solidFill>
                  <a:latin typeface="Times New Roman" pitchFamily="18" charset="0"/>
                  <a:cs typeface="Times New Roman" pitchFamily="18" charset="0"/>
                </a:rPr>
                <a:t> Что с собой не позвала. </a:t>
              </a:r>
            </a:p>
            <a:p>
              <a:r>
                <a:rPr lang="ru-RU" sz="1600" i="1">
                  <a:solidFill>
                    <a:schemeClr val="bg1"/>
                  </a:solidFill>
                  <a:latin typeface="Times New Roman" pitchFamily="18" charset="0"/>
                  <a:cs typeface="Times New Roman" pitchFamily="18" charset="0"/>
                </a:rPr>
                <a:t> О смуглянке-молдаванке </a:t>
              </a:r>
            </a:p>
            <a:p>
              <a:r>
                <a:rPr lang="ru-RU" sz="1600" i="1">
                  <a:solidFill>
                    <a:schemeClr val="bg1"/>
                  </a:solidFill>
                  <a:latin typeface="Times New Roman" pitchFamily="18" charset="0"/>
                  <a:cs typeface="Times New Roman" pitchFamily="18" charset="0"/>
                </a:rPr>
                <a:t> Часто думал по ночам... </a:t>
              </a:r>
            </a:p>
            <a:p>
              <a:r>
                <a:rPr lang="ru-RU" sz="1600" i="1">
                  <a:solidFill>
                    <a:schemeClr val="bg1"/>
                  </a:solidFill>
                  <a:latin typeface="Times New Roman" pitchFamily="18" charset="0"/>
                  <a:cs typeface="Times New Roman" pitchFamily="18" charset="0"/>
                </a:rPr>
                <a:t> Вскоре вновь смуглянку </a:t>
              </a:r>
            </a:p>
            <a:p>
              <a:r>
                <a:rPr lang="ru-RU" sz="1600" i="1">
                  <a:solidFill>
                    <a:schemeClr val="bg1"/>
                  </a:solidFill>
                  <a:latin typeface="Times New Roman" pitchFamily="18" charset="0"/>
                  <a:cs typeface="Times New Roman" pitchFamily="18" charset="0"/>
                </a:rPr>
                <a:t> Я в отряде повстречал. </a:t>
              </a:r>
            </a:p>
            <a:p>
              <a:endParaRPr lang="ru-RU" sz="1600" i="1">
                <a:solidFill>
                  <a:schemeClr val="bg1"/>
                </a:solidFill>
                <a:latin typeface="Times New Roman" pitchFamily="18" charset="0"/>
                <a:cs typeface="Times New Roman" pitchFamily="18" charset="0"/>
              </a:endParaRPr>
            </a:p>
            <a:p>
              <a:r>
                <a:rPr lang="ru-RU" sz="1600" i="1">
                  <a:solidFill>
                    <a:schemeClr val="bg1"/>
                  </a:solidFill>
                  <a:latin typeface="Times New Roman" pitchFamily="18" charset="0"/>
                  <a:cs typeface="Times New Roman" pitchFamily="18" charset="0"/>
                </a:rPr>
                <a:t>Припев: </a:t>
              </a:r>
            </a:p>
            <a:p>
              <a:r>
                <a:rPr lang="ru-RU" sz="1600" i="1">
                  <a:solidFill>
                    <a:schemeClr val="bg1"/>
                  </a:solidFill>
                  <a:latin typeface="Times New Roman" pitchFamily="18" charset="0"/>
                  <a:cs typeface="Times New Roman" pitchFamily="18" charset="0"/>
                </a:rPr>
                <a:t> Раскудрявый клен зеленый, лист резной, </a:t>
              </a:r>
            </a:p>
            <a:p>
              <a:r>
                <a:rPr lang="ru-RU" sz="1600" i="1">
                  <a:solidFill>
                    <a:schemeClr val="bg1"/>
                  </a:solidFill>
                  <a:latin typeface="Times New Roman" pitchFamily="18" charset="0"/>
                  <a:cs typeface="Times New Roman" pitchFamily="18" charset="0"/>
                </a:rPr>
                <a:t> — Здравствуй, парень, забубенный, мой родной,— </a:t>
              </a:r>
            </a:p>
            <a:p>
              <a:r>
                <a:rPr lang="ru-RU" sz="1600" i="1">
                  <a:solidFill>
                    <a:schemeClr val="bg1"/>
                  </a:solidFill>
                  <a:latin typeface="Times New Roman" pitchFamily="18" charset="0"/>
                  <a:cs typeface="Times New Roman" pitchFamily="18" charset="0"/>
                </a:rPr>
                <a:t> Клен зеленый, да клен кудрявый, </a:t>
              </a:r>
            </a:p>
            <a:p>
              <a:r>
                <a:rPr lang="ru-RU" sz="1600" i="1">
                  <a:solidFill>
                    <a:schemeClr val="bg1"/>
                  </a:solidFill>
                  <a:latin typeface="Times New Roman" pitchFamily="18" charset="0"/>
                  <a:cs typeface="Times New Roman" pitchFamily="18" charset="0"/>
                </a:rPr>
                <a:t> Да раскудрявый, резной!</a:t>
              </a:r>
            </a:p>
          </p:txBody>
        </p:sp>
      </p:grpSp>
      <p:pic>
        <p:nvPicPr>
          <p:cNvPr id="7" name="11_smuglyanka.mp3">
            <a:hlinkClick r:id="" action="ppaction://media"/>
          </p:cNvPr>
          <p:cNvPicPr>
            <a:picLocks noRot="1" noChangeAspect="1"/>
          </p:cNvPicPr>
          <p:nvPr>
            <a:audioFile r:link="rId1"/>
          </p:nvPr>
        </p:nvPicPr>
        <p:blipFill>
          <a:blip r:embed="rId3"/>
          <a:srcRect/>
          <a:stretch>
            <a:fillRect/>
          </a:stretch>
        </p:blipFill>
        <p:spPr bwMode="auto">
          <a:xfrm>
            <a:off x="8358188" y="6000750"/>
            <a:ext cx="652462" cy="652463"/>
          </a:xfrm>
          <a:prstGeom prst="rect">
            <a:avLst/>
          </a:prstGeom>
          <a:noFill/>
          <a:ln w="9525">
            <a:noFill/>
            <a:miter lim="800000"/>
            <a:headEnd/>
            <a:tailEnd/>
          </a:ln>
        </p:spPr>
      </p:pic>
    </p:spTree>
    <p:extLst>
      <p:ext uri="{BB962C8B-B14F-4D97-AF65-F5344CB8AC3E}">
        <p14:creationId xmlns:p14="http://schemas.microsoft.com/office/powerpoint/2010/main" val="178047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71435" fill="hold"/>
                                        <p:tgtEl>
                                          <p:spTgt spid="7"/>
                                        </p:tgtEl>
                                      </p:cBhvr>
                                    </p:cmd>
                                  </p:childTnLst>
                                </p:cTn>
                              </p:par>
                            </p:childTnLst>
                          </p:cTn>
                        </p:par>
                      </p:childTnLst>
                    </p:cTn>
                  </p:par>
                </p:childTnLst>
              </p:cTn>
              <p:nextCondLst>
                <p:cond evt="onClick" delay="0">
                  <p:tgtEl>
                    <p:spTgt spid="7"/>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62041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oAutofit/>
          </a:bodyPr>
          <a:lstStyle/>
          <a:p>
            <a:pPr algn="ctr"/>
            <a:r>
              <a:rPr lang="ru-RU" sz="4400" dirty="0" smtClean="0"/>
              <a:t>Дмитрий Дмитриевич Шостакович</a:t>
            </a:r>
            <a:endParaRPr lang="ru-RU" sz="4400" dirty="0"/>
          </a:p>
        </p:txBody>
      </p:sp>
      <p:pic>
        <p:nvPicPr>
          <p:cNvPr id="4" name="Содержимое 3" descr="0c229ce2138ee5e7b51a4ef20fc61bd8.jpeg"/>
          <p:cNvPicPr>
            <a:picLocks noGrp="1" noChangeAspect="1"/>
          </p:cNvPicPr>
          <p:nvPr>
            <p:ph sz="quarter" idx="1"/>
          </p:nvPr>
        </p:nvPicPr>
        <p:blipFill>
          <a:blip r:embed="rId2" cstate="print"/>
          <a:stretch>
            <a:fillRect/>
          </a:stretch>
        </p:blipFill>
        <p:spPr>
          <a:xfrm>
            <a:off x="899592" y="2060848"/>
            <a:ext cx="2926532" cy="4022725"/>
          </a:xfrm>
          <a:prstGeom prst="rect">
            <a:avLst/>
          </a:prstGeom>
          <a:ln>
            <a:noFill/>
          </a:ln>
          <a:effectLst>
            <a:outerShdw blurRad="190500" algn="tl" rotWithShape="0">
              <a:srgbClr val="000000">
                <a:alpha val="70000"/>
              </a:srgbClr>
            </a:outerShdw>
          </a:effectLst>
        </p:spPr>
      </p:pic>
      <p:sp>
        <p:nvSpPr>
          <p:cNvPr id="5" name="TextBox 4"/>
          <p:cNvSpPr txBox="1"/>
          <p:nvPr/>
        </p:nvSpPr>
        <p:spPr>
          <a:xfrm>
            <a:off x="4067944" y="1988840"/>
            <a:ext cx="4824536" cy="3847207"/>
          </a:xfrm>
          <a:prstGeom prst="rect">
            <a:avLst/>
          </a:prstGeom>
          <a:blipFill>
            <a:blip r:embed="rId3" cstate="print"/>
            <a:tile tx="0" ty="0" sx="100000" sy="100000" flip="none" algn="tl"/>
          </a:blipFill>
          <a:effectLst>
            <a:glow rad="63500">
              <a:schemeClr val="accent1">
                <a:satMod val="175000"/>
                <a:alpha val="40000"/>
              </a:schemeClr>
            </a:glow>
          </a:effectLst>
        </p:spPr>
        <p:txBody>
          <a:bodyPr wrap="square" rtlCol="0">
            <a:spAutoFit/>
          </a:bodyPr>
          <a:lstStyle/>
          <a:p>
            <a:r>
              <a:rPr lang="ru-RU" sz="2400" dirty="0" smtClean="0"/>
              <a:t>Творчество Д.Д. Шостаковича – это великое богатство. Он сочинял произведения самых разных жанров: детские пьесы, массовые песни, музыку к кинофильмам, оратории, кантаты, оперы, балеты, симфонии, романсы, произведения для фортепиано, оркестра и др</a:t>
            </a:r>
            <a:r>
              <a:rPr lang="ru-RU" sz="2800" dirty="0" smtClean="0"/>
              <a:t>.</a:t>
            </a:r>
            <a:endParaRPr lang="ru-RU" sz="2800" dirty="0"/>
          </a:p>
        </p:txBody>
      </p:sp>
    </p:spTree>
    <p:extLst>
      <p:ext uri="{BB962C8B-B14F-4D97-AF65-F5344CB8AC3E}">
        <p14:creationId xmlns:p14="http://schemas.microsoft.com/office/powerpoint/2010/main" val="274051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normAutofit/>
          </a:bodyPr>
          <a:lstStyle/>
          <a:p>
            <a:pPr algn="ctr"/>
            <a:r>
              <a:rPr lang="ru-RU" sz="5400" b="1" dirty="0" smtClean="0"/>
              <a:t>Седьмая симфония</a:t>
            </a:r>
            <a:endParaRPr lang="ru-RU" sz="5400" b="1" dirty="0"/>
          </a:p>
        </p:txBody>
      </p:sp>
      <p:sp>
        <p:nvSpPr>
          <p:cNvPr id="3" name="Содержимое 2"/>
          <p:cNvSpPr>
            <a:spLocks noGrp="1"/>
          </p:cNvSpPr>
          <p:nvPr>
            <p:ph sz="quarter" idx="1"/>
          </p:nvPr>
        </p:nvSpPr>
        <p:spPr>
          <a:blipFill>
            <a:blip r:embed="rId3" cstate="print"/>
            <a:tile tx="0" ty="0" sx="100000" sy="100000" flip="none" algn="tl"/>
          </a:blipFill>
        </p:spPr>
        <p:txBody>
          <a:bodyPr/>
          <a:lstStyle/>
          <a:p>
            <a:r>
              <a:rPr lang="ru-RU" sz="3200" b="1" i="1" dirty="0" smtClean="0">
                <a:solidFill>
                  <a:srgbClr val="002060"/>
                </a:solidFill>
              </a:rPr>
              <a:t>«Громадный успех Седьмой симфонии – успех всей советской художественной культуры. Симфония, рождённая бурей войны, написанная под грохот канонады, симфония, ставшая могучим орудием великой борьбы, - явление беспрецедентное в истории мировой музыки…»</a:t>
            </a:r>
            <a:r>
              <a:rPr lang="ru-RU" dirty="0" smtClean="0"/>
              <a:t> </a:t>
            </a:r>
            <a:r>
              <a:rPr lang="ru-RU" b="1" dirty="0" smtClean="0"/>
              <a:t>И. Мартынов</a:t>
            </a:r>
            <a:endParaRPr lang="ru-RU" b="1" dirty="0"/>
          </a:p>
        </p:txBody>
      </p:sp>
    </p:spTree>
    <p:extLst>
      <p:ext uri="{BB962C8B-B14F-4D97-AF65-F5344CB8AC3E}">
        <p14:creationId xmlns:p14="http://schemas.microsoft.com/office/powerpoint/2010/main" val="3762809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c229ce2138ee5e7b51a4ef20fc61bd8.jpeg"/>
          <p:cNvPicPr>
            <a:picLocks noGrp="1" noChangeAspect="1"/>
          </p:cNvPicPr>
          <p:nvPr>
            <p:ph sz="quarter" idx="1"/>
          </p:nvPr>
        </p:nvPicPr>
        <p:blipFill>
          <a:blip r:embed="rId3" cstate="print"/>
          <a:stretch>
            <a:fillRect/>
          </a:stretch>
        </p:blipFill>
        <p:spPr>
          <a:xfrm>
            <a:off x="251520" y="260648"/>
            <a:ext cx="2520280" cy="3384376"/>
          </a:xfrm>
          <a:prstGeom prst="ellipse">
            <a:avLst/>
          </a:prstGeom>
          <a:ln>
            <a:noFill/>
          </a:ln>
          <a:effectLst>
            <a:softEdge rad="112500"/>
          </a:effectLst>
        </p:spPr>
      </p:pic>
      <p:sp>
        <p:nvSpPr>
          <p:cNvPr id="6" name="TextBox 5"/>
          <p:cNvSpPr txBox="1"/>
          <p:nvPr/>
        </p:nvSpPr>
        <p:spPr>
          <a:xfrm>
            <a:off x="2771800" y="404664"/>
            <a:ext cx="6372200" cy="4893647"/>
          </a:xfrm>
          <a:prstGeom prst="rect">
            <a:avLst/>
          </a:prstGeom>
          <a:blipFill>
            <a:blip r:embed="rId4" cstate="print"/>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3200" b="1" dirty="0" smtClean="0"/>
              <a:t>До войны Д.Д. Шостакович жил в  Ленинграде. Свою Седьмую симфонию он написал осенью и в начале зимы 1941 г. </a:t>
            </a:r>
          </a:p>
          <a:p>
            <a:r>
              <a:rPr lang="ru-RU" sz="3200" b="1" dirty="0" smtClean="0"/>
              <a:t>На партитуре композитор сделал надпись:</a:t>
            </a:r>
          </a:p>
          <a:p>
            <a:r>
              <a:rPr lang="ru-RU" sz="3200" dirty="0" smtClean="0"/>
              <a:t> </a:t>
            </a:r>
            <a:r>
              <a:rPr lang="ru-RU" sz="4400" b="1" i="1" dirty="0" smtClean="0">
                <a:solidFill>
                  <a:srgbClr val="C00000"/>
                </a:solidFill>
              </a:rPr>
              <a:t>«Посвящается городу Ленинграду».</a:t>
            </a:r>
            <a:endParaRPr lang="ru-RU" sz="4400" b="1" i="1" dirty="0">
              <a:solidFill>
                <a:srgbClr val="C00000"/>
              </a:solidFill>
            </a:endParaRPr>
          </a:p>
        </p:txBody>
      </p:sp>
      <p:pic>
        <p:nvPicPr>
          <p:cNvPr id="7" name="Рисунок 6" descr="75336.jpg"/>
          <p:cNvPicPr>
            <a:picLocks noChangeAspect="1"/>
          </p:cNvPicPr>
          <p:nvPr/>
        </p:nvPicPr>
        <p:blipFill>
          <a:blip r:embed="rId5" cstate="print"/>
          <a:stretch>
            <a:fillRect/>
          </a:stretch>
        </p:blipFill>
        <p:spPr>
          <a:xfrm>
            <a:off x="179512" y="3717032"/>
            <a:ext cx="2771800" cy="25649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Shostakovich-7-simfoniya-Epizod-nashestviya(muzbaron.com).mp3">
            <a:hlinkClick r:id="" action="ppaction://media"/>
          </p:cNvPr>
          <p:cNvPicPr>
            <a:picLocks noRot="1" noChangeAspect="1"/>
          </p:cNvPicPr>
          <p:nvPr>
            <a:audioFile r:link="rId1"/>
          </p:nvPr>
        </p:nvPicPr>
        <p:blipFill>
          <a:blip r:embed="rId6" cstate="print"/>
          <a:stretch>
            <a:fillRect/>
          </a:stretch>
        </p:blipFill>
        <p:spPr>
          <a:xfrm>
            <a:off x="7596336" y="5589240"/>
            <a:ext cx="720080" cy="720080"/>
          </a:xfrm>
          <a:prstGeom prst="rect">
            <a:avLst/>
          </a:prstGeom>
        </p:spPr>
      </p:pic>
    </p:spTree>
    <p:extLst>
      <p:ext uri="{BB962C8B-B14F-4D97-AF65-F5344CB8AC3E}">
        <p14:creationId xmlns:p14="http://schemas.microsoft.com/office/powerpoint/2010/main" val="2268481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4" name="Объект 3"/>
          <p:cNvSpPr>
            <a:spLocks noGrp="1"/>
          </p:cNvSpPr>
          <p:nvPr>
            <p:ph idx="1"/>
          </p:nvPr>
        </p:nvSpPr>
        <p:spPr/>
        <p:txBody>
          <a:bodyPr/>
          <a:lstStyle/>
          <a:p>
            <a:pPr marL="0" indent="0">
              <a:buNone/>
            </a:pP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a:p>
            <a:pPr marL="0" indent="0">
              <a:buNone/>
            </a:pP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ru-RU"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Спасибо </a:t>
            </a:r>
            <a:r>
              <a:rPr lang="ru-RU"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за внимание!</a:t>
            </a:r>
            <a:endParaRPr lang="ru-RU" sz="8000" dirty="0"/>
          </a:p>
        </p:txBody>
      </p:sp>
    </p:spTree>
    <p:extLst>
      <p:ext uri="{BB962C8B-B14F-4D97-AF65-F5344CB8AC3E}">
        <p14:creationId xmlns:p14="http://schemas.microsoft.com/office/powerpoint/2010/main" val="603633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s://www.syl.ru/misc/i/ai/167160/619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526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756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805264"/>
            <a:ext cx="8229600" cy="206896"/>
          </a:xfrm>
        </p:spPr>
        <p:txBody>
          <a:bodyPr>
            <a:normAutofit fontScale="90000"/>
          </a:bodyPr>
          <a:lstStyle/>
          <a:p>
            <a:endParaRPr lang="ru-RU" dirty="0"/>
          </a:p>
        </p:txBody>
      </p:sp>
      <p:sp>
        <p:nvSpPr>
          <p:cNvPr id="3" name="Объект 2"/>
          <p:cNvSpPr>
            <a:spLocks noGrp="1"/>
          </p:cNvSpPr>
          <p:nvPr>
            <p:ph idx="1"/>
          </p:nvPr>
        </p:nvSpPr>
        <p:spPr>
          <a:xfrm>
            <a:off x="395536" y="260648"/>
            <a:ext cx="8229600" cy="4752528"/>
          </a:xfrm>
        </p:spPr>
        <p:txBody>
          <a:bodyPr>
            <a:normAutofit/>
          </a:bodyPr>
          <a:lstStyle/>
          <a:p>
            <a:endParaRPr lang="ru-RU" dirty="0"/>
          </a:p>
        </p:txBody>
      </p:sp>
      <p:pic>
        <p:nvPicPr>
          <p:cNvPr id="2054" name="Picture 6" descr="http://bgbiblio.ucoz.ru/akcya/soldaty_poj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9" y="10019"/>
            <a:ext cx="9126341" cy="684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5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descr="http://totokut.ru/wp-content/uploads/2017/02/uchastniki-vo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2" y="-18581"/>
            <a:ext cx="9164991" cy="687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05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«Священная война»</a:t>
            </a:r>
            <a:endParaRPr lang="ru-RU" dirty="0"/>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5122" name="Picture 2" descr="http://1000pics.ru/images/831100_aleksandrov-kompozitor-avtor-gim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35297"/>
            <a:ext cx="3744416" cy="46062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musicnew.ru/img.php?aHR0cDovL2NzNjI1NjE5LnZrLm1lL3Y2MjU2MTk2OTQvMzcwZTkveDU4a2N4VE9uUFEuanB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35297"/>
            <a:ext cx="4104144" cy="46062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5516" y="6307351"/>
            <a:ext cx="4248472" cy="369332"/>
          </a:xfrm>
          <a:prstGeom prst="rect">
            <a:avLst/>
          </a:prstGeom>
          <a:noFill/>
        </p:spPr>
        <p:txBody>
          <a:bodyPr wrap="square" rtlCol="0">
            <a:spAutoFit/>
          </a:bodyPr>
          <a:lstStyle/>
          <a:p>
            <a:pPr algn="ctr"/>
            <a:r>
              <a:rPr lang="ru-RU" dirty="0" smtClean="0"/>
              <a:t>Композитор </a:t>
            </a:r>
            <a:r>
              <a:rPr lang="ru-RU" dirty="0"/>
              <a:t> А.В. Александров</a:t>
            </a:r>
          </a:p>
        </p:txBody>
      </p:sp>
      <p:sp>
        <p:nvSpPr>
          <p:cNvPr id="6" name="TextBox 5"/>
          <p:cNvSpPr txBox="1"/>
          <p:nvPr/>
        </p:nvSpPr>
        <p:spPr>
          <a:xfrm>
            <a:off x="4932040" y="6277226"/>
            <a:ext cx="3888120" cy="365983"/>
          </a:xfrm>
          <a:prstGeom prst="rect">
            <a:avLst/>
          </a:prstGeom>
          <a:noFill/>
        </p:spPr>
        <p:txBody>
          <a:bodyPr wrap="square" rtlCol="0">
            <a:spAutoFit/>
          </a:bodyPr>
          <a:lstStyle/>
          <a:p>
            <a:pPr algn="ctr"/>
            <a:r>
              <a:rPr lang="ru-RU" dirty="0" smtClean="0"/>
              <a:t>поэт </a:t>
            </a:r>
            <a:r>
              <a:rPr lang="ru-RU" dirty="0"/>
              <a:t>В.И. </a:t>
            </a:r>
            <a:r>
              <a:rPr lang="ru-RU" dirty="0" smtClean="0"/>
              <a:t>Лебедев-Кумача</a:t>
            </a:r>
            <a:endParaRPr lang="ru-RU" dirty="0"/>
          </a:p>
        </p:txBody>
      </p:sp>
    </p:spTree>
    <p:extLst>
      <p:ext uri="{BB962C8B-B14F-4D97-AF65-F5344CB8AC3E}">
        <p14:creationId xmlns:p14="http://schemas.microsoft.com/office/powerpoint/2010/main" val="1968752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a:xfrm>
            <a:off x="5508104" y="1628800"/>
            <a:ext cx="3250704" cy="4111352"/>
          </a:xfrm>
        </p:spPr>
        <p:txBody>
          <a:bodyPr>
            <a:normAutofit/>
          </a:bodyPr>
          <a:lstStyle/>
          <a:p>
            <a:r>
              <a:rPr lang="ru-RU" sz="2000" dirty="0"/>
              <a:t>Вставай, страна огромная, </a:t>
            </a:r>
            <a:br>
              <a:rPr lang="ru-RU" sz="2000" dirty="0"/>
            </a:br>
            <a:r>
              <a:rPr lang="ru-RU" sz="2000" dirty="0"/>
              <a:t>Вставай на смертный бой </a:t>
            </a:r>
            <a:br>
              <a:rPr lang="ru-RU" sz="2000" dirty="0"/>
            </a:br>
            <a:r>
              <a:rPr lang="ru-RU" sz="2000" dirty="0"/>
              <a:t>С фашистской силой тёмною, </a:t>
            </a:r>
            <a:br>
              <a:rPr lang="ru-RU" sz="2000" dirty="0"/>
            </a:br>
            <a:r>
              <a:rPr lang="ru-RU" sz="2000" dirty="0"/>
              <a:t>С </a:t>
            </a:r>
            <a:r>
              <a:rPr lang="ru-RU" sz="2000" dirty="0" smtClean="0"/>
              <a:t>проклятою </a:t>
            </a:r>
            <a:r>
              <a:rPr lang="ru-RU" sz="2000" dirty="0"/>
              <a:t>ордой</a:t>
            </a:r>
            <a:r>
              <a:rPr lang="ru-RU" sz="2000" dirty="0" smtClean="0"/>
              <a:t>.</a:t>
            </a:r>
          </a:p>
          <a:p>
            <a:endParaRPr lang="ru-RU" sz="2000" dirty="0"/>
          </a:p>
          <a:p>
            <a:r>
              <a:rPr lang="ru-RU" sz="2000" dirty="0"/>
              <a:t>Пусть ярость благородная </a:t>
            </a:r>
            <a:br>
              <a:rPr lang="ru-RU" sz="2000" dirty="0"/>
            </a:br>
            <a:r>
              <a:rPr lang="ru-RU" sz="2000" dirty="0"/>
              <a:t>Вскипает, как волна, — </a:t>
            </a:r>
            <a:br>
              <a:rPr lang="ru-RU" sz="2000" dirty="0"/>
            </a:br>
            <a:r>
              <a:rPr lang="ru-RU" sz="2000" dirty="0"/>
              <a:t>Идёт война народная, </a:t>
            </a:r>
            <a:br>
              <a:rPr lang="ru-RU" sz="2000" dirty="0"/>
            </a:br>
            <a:r>
              <a:rPr lang="ru-RU" sz="2000" dirty="0"/>
              <a:t>Священная война!</a:t>
            </a:r>
          </a:p>
        </p:txBody>
      </p:sp>
      <p:pic>
        <p:nvPicPr>
          <p:cNvPr id="7174" name="Picture 6" descr="http://www.millionpodarkov.ru/incoming_img/assorti-podarkov.ru/23919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476250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106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6146" name="Picture 2" descr="http://tomuz.ru/uploads/images/s/v/j/svjashennaja_vojna_vstavaj_strana_ogromna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30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a:xfrm>
            <a:off x="5580112" y="1639024"/>
            <a:ext cx="3024336" cy="4526280"/>
          </a:xfrm>
        </p:spPr>
        <p:txBody>
          <a:bodyPr>
            <a:noAutofit/>
          </a:bodyPr>
          <a:lstStyle/>
          <a:p>
            <a:pPr marL="0" indent="0">
              <a:buNone/>
            </a:pPr>
            <a:r>
              <a:rPr lang="ru-RU" sz="5400" dirty="0" smtClean="0"/>
              <a:t>Алексей Сурков</a:t>
            </a:r>
            <a:endParaRPr lang="ru-RU" sz="5400" dirty="0"/>
          </a:p>
        </p:txBody>
      </p:sp>
      <p:pic>
        <p:nvPicPr>
          <p:cNvPr id="1026" name="Picture 2" descr="http://f20.ifotki.info/org/24f84ddb99915991b27c1ae77f5a29ab53dced2590163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43053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00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153</TotalTime>
  <Words>1702</Words>
  <Application>Microsoft Office PowerPoint</Application>
  <PresentationFormat>Экран (4:3)</PresentationFormat>
  <Paragraphs>175</Paragraphs>
  <Slides>26</Slides>
  <Notes>0</Notes>
  <HiddenSlides>0</HiddenSlides>
  <MMClips>5</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Литейная</vt:lpstr>
      <vt:lpstr>Образ Великой Отечественной войны в музыке русских композиторов</vt:lpstr>
      <vt:lpstr>Презентация PowerPoint</vt:lpstr>
      <vt:lpstr>Презентация PowerPoint</vt:lpstr>
      <vt:lpstr>Презентация PowerPoint</vt:lpstr>
      <vt:lpstr>Презентация PowerPoint</vt:lpstr>
      <vt:lpstr>«Священная война»</vt:lpstr>
      <vt:lpstr>Презентация PowerPoint</vt:lpstr>
      <vt:lpstr>Презентация PowerPoint</vt:lpstr>
      <vt:lpstr>Презентация PowerPoint</vt:lpstr>
      <vt:lpstr>«Землянка» </vt:lpstr>
      <vt:lpstr>Презентация PowerPoint</vt:lpstr>
      <vt:lpstr>Презентация PowerPoint</vt:lpstr>
      <vt:lpstr>«Смуглянка» </vt:lpstr>
      <vt:lpstr>Как-то летом на рассвете  Заглянул в соседний сад,  Там смуглянка-молдаванка  Собирает виноград.  Я краснею, я бледнею,  Захотелось вдруг сказать -  Станем над рекою  Зорьки летние встречать.   Раскудрявый клён зелёный, лист резной,  Я влюблённый и смущённый пред тобой,  Клен зелёный да клён кудрявый,  Да раскудрявый резной.  </vt:lpstr>
      <vt:lpstr>«Священная война»</vt:lpstr>
      <vt:lpstr>«Священная война»</vt:lpstr>
      <vt:lpstr>"В землянке"</vt:lpstr>
      <vt:lpstr>"В землянке"</vt:lpstr>
      <vt:lpstr>Темная ночь</vt:lpstr>
      <vt:lpstr>Темная ночь</vt:lpstr>
      <vt:lpstr>Смуглянка</vt:lpstr>
      <vt:lpstr>Презентация PowerPoint</vt:lpstr>
      <vt:lpstr>Дмитрий Дмитриевич Шостакович</vt:lpstr>
      <vt:lpstr>Седьмая симфония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 Великой Отечественной войны в музыке русских композиторов</dc:title>
  <dc:creator>Родители</dc:creator>
  <cp:lastModifiedBy>пользователь</cp:lastModifiedBy>
  <cp:revision>11</cp:revision>
  <dcterms:created xsi:type="dcterms:W3CDTF">2017-04-23T02:56:30Z</dcterms:created>
  <dcterms:modified xsi:type="dcterms:W3CDTF">2020-04-21T11:05:19Z</dcterms:modified>
</cp:coreProperties>
</file>